
<file path=[Content_Types].xml><?xml version="1.0" encoding="utf-8"?>
<Types xmlns="http://schemas.openxmlformats.org/package/2006/content-types">
  <Default Extension="glb" ContentType="model/gltf.binary"/>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3"/>
  </p:notesMasterIdLst>
  <p:handoutMasterIdLst>
    <p:handoutMasterId r:id="rId14"/>
  </p:handoutMasterIdLst>
  <p:sldIdLst>
    <p:sldId id="256" r:id="rId5"/>
    <p:sldId id="257" r:id="rId6"/>
    <p:sldId id="262" r:id="rId7"/>
    <p:sldId id="259" r:id="rId8"/>
    <p:sldId id="265" r:id="rId9"/>
    <p:sldId id="266" r:id="rId10"/>
    <p:sldId id="267" r:id="rId11"/>
    <p:sldId id="269" r:id="rId12"/>
  </p:sldIdLst>
  <p:sldSz cx="12192000" cy="6858000"/>
  <p:notesSz cx="6858000" cy="9144000"/>
  <p:custDataLst>
    <p:tags r:id="rId1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383E5C-B1A4-4939-A7E3-C7B84278AAD9}" v="371" dt="2021-02-23T00:41:25.153"/>
    <p1510:client id="{3408CE02-B839-4F5F-89B4-CD6AB82DA5AF}" v="4" dt="2021-02-23T06:43:17.957"/>
    <p1510:client id="{42382CE2-231C-426A-9B36-2F66EF9B0AF2}" v="1310" dt="2021-02-23T01:43:25.724"/>
    <p1510:client id="{A76057E3-EAA7-4CB9-A261-DA4C5C3E519E}" v="232" dt="2021-02-23T01:59:34.259"/>
    <p1510:client id="{C2315315-A18E-4446-AF18-6B39F3D3E354}" v="16" dt="2021-02-23T02:05:23.755"/>
    <p1510:client id="{E8C24D92-4941-444E-9C7C-EB8CB0561D2C}" v="4" dt="2021-02-23T02:43:16.4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120" d="100"/>
          <a:sy n="120" d="100"/>
        </p:scale>
        <p:origin x="96" y="-102"/>
      </p:cViewPr>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BCDA95B-9CB0-45E6-BF15-DCECD1586EE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3D1AAC3-5FD2-4BCA-A032-9D0AD477D4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2FC065A-7560-4A34-B13F-66C935FE214F}" type="datetimeFigureOut">
              <a:rPr lang="en-US" smtClean="0"/>
              <a:t>2/22/2021</a:t>
            </a:fld>
            <a:endParaRPr lang="en-US" dirty="0"/>
          </a:p>
        </p:txBody>
      </p:sp>
      <p:sp>
        <p:nvSpPr>
          <p:cNvPr id="4" name="Footer Placeholder 3">
            <a:extLst>
              <a:ext uri="{FF2B5EF4-FFF2-40B4-BE49-F238E27FC236}">
                <a16:creationId xmlns:a16="http://schemas.microsoft.com/office/drawing/2014/main" id="{F179C6B9-C23F-4C20-8273-3800468196B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0F03235-B715-4620-A90E-8478CC3D9C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5FF060-D408-4A0C-A60B-108AF4CDFCE8}" type="slidenum">
              <a:rPr lang="en-US" smtClean="0"/>
              <a:t>‹#›</a:t>
            </a:fld>
            <a:endParaRPr lang="en-US" dirty="0"/>
          </a:p>
        </p:txBody>
      </p:sp>
    </p:spTree>
    <p:extLst>
      <p:ext uri="{BB962C8B-B14F-4D97-AF65-F5344CB8AC3E}">
        <p14:creationId xmlns:p14="http://schemas.microsoft.com/office/powerpoint/2010/main" val="21935750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87432-2AB1-43E6-A203-71430DE2112E}" type="datetimeFigureOut">
              <a:rPr lang="en-US" smtClean="0"/>
              <a:t>2/22/2021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05A5F3-E7C8-41AA-BEFD-88F8FA17335C}" type="slidenum">
              <a:rPr lang="en-US" smtClean="0"/>
              <a:t>‹#›</a:t>
            </a:fld>
            <a:endParaRPr lang="en-US" dirty="0"/>
          </a:p>
        </p:txBody>
      </p:sp>
    </p:spTree>
    <p:extLst>
      <p:ext uri="{BB962C8B-B14F-4D97-AF65-F5344CB8AC3E}">
        <p14:creationId xmlns:p14="http://schemas.microsoft.com/office/powerpoint/2010/main" val="9155798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craftbeer.com/craft-beer-muses/beer-ibus-fact-fiction-misconception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IBU quote from </a:t>
            </a:r>
            <a:r>
              <a:rPr lang="en-US" dirty="0">
                <a:hlinkClick r:id="rId3"/>
              </a:rPr>
              <a:t>https://www.craftbeer.com/craft-beer-muses/beer-ibus-fact-fiction-misconceptions</a:t>
            </a:r>
            <a:endParaRPr lang="en-US">
              <a:cs typeface="Calibri"/>
            </a:endParaRPr>
          </a:p>
          <a:p>
            <a:endParaRPr lang="en-US" dirty="0">
              <a:cs typeface="Calibri"/>
            </a:endParaRPr>
          </a:p>
          <a:p>
            <a:r>
              <a:rPr lang="en-US" dirty="0">
                <a:cs typeface="Calibri"/>
              </a:rPr>
              <a:t>ABV court case</a:t>
            </a:r>
          </a:p>
          <a:p>
            <a:endParaRPr lang="en-US" dirty="0">
              <a:cs typeface="Calibri"/>
            </a:endParaRPr>
          </a:p>
        </p:txBody>
      </p:sp>
      <p:sp>
        <p:nvSpPr>
          <p:cNvPr id="4" name="Slide Number Placeholder 3"/>
          <p:cNvSpPr>
            <a:spLocks noGrp="1"/>
          </p:cNvSpPr>
          <p:nvPr>
            <p:ph type="sldNum" sz="quarter" idx="5"/>
          </p:nvPr>
        </p:nvSpPr>
        <p:spPr/>
        <p:txBody>
          <a:bodyPr/>
          <a:lstStyle/>
          <a:p>
            <a:fld id="{9405A5F3-E7C8-41AA-BEFD-88F8FA17335C}" type="slidenum">
              <a:rPr lang="en-US" smtClean="0"/>
              <a:t>4</a:t>
            </a:fld>
            <a:endParaRPr lang="en-US" dirty="0"/>
          </a:p>
        </p:txBody>
      </p:sp>
    </p:spTree>
    <p:extLst>
      <p:ext uri="{BB962C8B-B14F-4D97-AF65-F5344CB8AC3E}">
        <p14:creationId xmlns:p14="http://schemas.microsoft.com/office/powerpoint/2010/main" val="1554235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Union Jack is produced by Firestone Walker Brewing Company in Paso Robles, California. It is a balanced American IPA that should leave you tingling from the alcohol and bitterness!</a:t>
            </a:r>
          </a:p>
        </p:txBody>
      </p:sp>
      <p:sp>
        <p:nvSpPr>
          <p:cNvPr id="4" name="Slide Number Placeholder 3"/>
          <p:cNvSpPr>
            <a:spLocks noGrp="1"/>
          </p:cNvSpPr>
          <p:nvPr>
            <p:ph type="sldNum" sz="quarter" idx="5"/>
          </p:nvPr>
        </p:nvSpPr>
        <p:spPr/>
        <p:txBody>
          <a:bodyPr/>
          <a:lstStyle/>
          <a:p>
            <a:fld id="{9405A5F3-E7C8-41AA-BEFD-88F8FA17335C}" type="slidenum">
              <a:rPr lang="en-US" smtClean="0"/>
              <a:t>8</a:t>
            </a:fld>
            <a:endParaRPr lang="en-US" dirty="0"/>
          </a:p>
        </p:txBody>
      </p:sp>
    </p:spTree>
    <p:extLst>
      <p:ext uri="{BB962C8B-B14F-4D97-AF65-F5344CB8AC3E}">
        <p14:creationId xmlns:p14="http://schemas.microsoft.com/office/powerpoint/2010/main" val="21678974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37C5E6F3-B619-46C8-AE1B-594461A19AD8}"/>
              </a:ext>
            </a:extLst>
          </p:cNvPr>
          <p:cNvGrpSpPr/>
          <p:nvPr userDrawn="1"/>
        </p:nvGrpSpPr>
        <p:grpSpPr>
          <a:xfrm rot="16200000" flipH="1">
            <a:off x="-2712790" y="2451892"/>
            <a:ext cx="6216650" cy="1935163"/>
            <a:chOff x="2982913" y="-574675"/>
            <a:chExt cx="6216650" cy="1935163"/>
          </a:xfrm>
        </p:grpSpPr>
        <p:sp>
          <p:nvSpPr>
            <p:cNvPr id="14" name="Полилиния: фигура 12">
              <a:extLst>
                <a:ext uri="{FF2B5EF4-FFF2-40B4-BE49-F238E27FC236}">
                  <a16:creationId xmlns:a16="http://schemas.microsoft.com/office/drawing/2014/main" id="{B5C77FF8-475F-4E4A-A011-7231E68F1E93}"/>
                </a:ext>
              </a:extLst>
            </p:cNvPr>
            <p:cNvSpPr/>
            <p:nvPr/>
          </p:nvSpPr>
          <p:spPr>
            <a:xfrm rot="2688700">
              <a:off x="5514975" y="-574675"/>
              <a:ext cx="1157288" cy="1149350"/>
            </a:xfrm>
            <a:custGeom>
              <a:avLst/>
              <a:gdLst>
                <a:gd name="connsiteX0" fmla="*/ 0 w 1157505"/>
                <a:gd name="connsiteY0" fmla="*/ 1149920 h 1149920"/>
                <a:gd name="connsiteX1" fmla="*/ 1157505 w 1157505"/>
                <a:gd name="connsiteY1" fmla="*/ 0 h 1149920"/>
                <a:gd name="connsiteX2" fmla="*/ 1157505 w 1157505"/>
                <a:gd name="connsiteY2" fmla="*/ 1149920 h 1149920"/>
              </a:gdLst>
              <a:ahLst/>
              <a:cxnLst>
                <a:cxn ang="0">
                  <a:pos x="connsiteX0" y="connsiteY0"/>
                </a:cxn>
                <a:cxn ang="0">
                  <a:pos x="connsiteX1" y="connsiteY1"/>
                </a:cxn>
                <a:cxn ang="0">
                  <a:pos x="connsiteX2" y="connsiteY2"/>
                </a:cxn>
              </a:cxnLst>
              <a:rect l="l" t="t" r="r" b="b"/>
              <a:pathLst>
                <a:path w="1157505" h="1149920">
                  <a:moveTo>
                    <a:pt x="0" y="1149920"/>
                  </a:moveTo>
                  <a:lnTo>
                    <a:pt x="1157505" y="0"/>
                  </a:lnTo>
                  <a:lnTo>
                    <a:pt x="1157505" y="114992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00" noProof="0" dirty="0"/>
            </a:p>
          </p:txBody>
        </p:sp>
        <p:sp>
          <p:nvSpPr>
            <p:cNvPr id="15" name="Полилиния: фигура 17">
              <a:extLst>
                <a:ext uri="{FF2B5EF4-FFF2-40B4-BE49-F238E27FC236}">
                  <a16:creationId xmlns:a16="http://schemas.microsoft.com/office/drawing/2014/main" id="{9FC3FC62-8BD9-4EAA-8A2F-2A17A960114C}"/>
                </a:ext>
              </a:extLst>
            </p:cNvPr>
            <p:cNvSpPr/>
            <p:nvPr/>
          </p:nvSpPr>
          <p:spPr>
            <a:xfrm rot="2688700">
              <a:off x="6907213" y="-128588"/>
              <a:ext cx="1490662" cy="1489076"/>
            </a:xfrm>
            <a:custGeom>
              <a:avLst/>
              <a:gdLst>
                <a:gd name="connsiteX0" fmla="*/ 0 w 1489710"/>
                <a:gd name="connsiteY0" fmla="*/ 616739 h 1489710"/>
                <a:gd name="connsiteX1" fmla="*/ 620807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39"/>
                  </a:moveTo>
                  <a:lnTo>
                    <a:pt x="620807"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00" noProof="0" dirty="0"/>
            </a:p>
          </p:txBody>
        </p:sp>
        <p:sp>
          <p:nvSpPr>
            <p:cNvPr id="16" name="Полилиния: фигура 15">
              <a:extLst>
                <a:ext uri="{FF2B5EF4-FFF2-40B4-BE49-F238E27FC236}">
                  <a16:creationId xmlns:a16="http://schemas.microsoft.com/office/drawing/2014/main" id="{9E3EBD67-563D-4494-BE38-1DEB36803863}"/>
                </a:ext>
              </a:extLst>
            </p:cNvPr>
            <p:cNvSpPr/>
            <p:nvPr/>
          </p:nvSpPr>
          <p:spPr>
            <a:xfrm rot="2688700">
              <a:off x="3794125" y="-128588"/>
              <a:ext cx="1490663" cy="1489076"/>
            </a:xfrm>
            <a:custGeom>
              <a:avLst/>
              <a:gdLst>
                <a:gd name="connsiteX0" fmla="*/ 0 w 1489710"/>
                <a:gd name="connsiteY0" fmla="*/ 616740 h 1489710"/>
                <a:gd name="connsiteX1" fmla="*/ 620808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40"/>
                  </a:moveTo>
                  <a:lnTo>
                    <a:pt x="620808"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00" noProof="0" dirty="0"/>
            </a:p>
          </p:txBody>
        </p:sp>
        <p:sp>
          <p:nvSpPr>
            <p:cNvPr id="17" name="Полилиния: фигура 10">
              <a:extLst>
                <a:ext uri="{FF2B5EF4-FFF2-40B4-BE49-F238E27FC236}">
                  <a16:creationId xmlns:a16="http://schemas.microsoft.com/office/drawing/2014/main" id="{9BECCB38-14EC-4A7A-B7E4-DD3E7000A171}"/>
                </a:ext>
              </a:extLst>
            </p:cNvPr>
            <p:cNvSpPr/>
            <p:nvPr/>
          </p:nvSpPr>
          <p:spPr>
            <a:xfrm rot="2688700">
              <a:off x="2982913" y="-320675"/>
              <a:ext cx="646112"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00" noProof="0" dirty="0"/>
            </a:p>
          </p:txBody>
        </p:sp>
        <p:sp>
          <p:nvSpPr>
            <p:cNvPr id="18" name="Полилиния: фигура 13">
              <a:extLst>
                <a:ext uri="{FF2B5EF4-FFF2-40B4-BE49-F238E27FC236}">
                  <a16:creationId xmlns:a16="http://schemas.microsoft.com/office/drawing/2014/main" id="{FA86295C-C0CB-4273-95C7-3369C09C7E70}"/>
                </a:ext>
              </a:extLst>
            </p:cNvPr>
            <p:cNvSpPr/>
            <p:nvPr/>
          </p:nvSpPr>
          <p:spPr>
            <a:xfrm rot="2688700">
              <a:off x="8551863" y="-320675"/>
              <a:ext cx="647700"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00" noProof="0" dirty="0"/>
            </a:p>
          </p:txBody>
        </p:sp>
      </p:grpSp>
      <p:sp>
        <p:nvSpPr>
          <p:cNvPr id="8" name="Прямоугольник 50">
            <a:extLst>
              <a:ext uri="{FF2B5EF4-FFF2-40B4-BE49-F238E27FC236}">
                <a16:creationId xmlns:a16="http://schemas.microsoft.com/office/drawing/2014/main" id="{37341355-6548-4CD4-A48D-BB12405E01AB}"/>
              </a:ext>
            </a:extLst>
          </p:cNvPr>
          <p:cNvSpPr/>
          <p:nvPr userDrawn="1"/>
        </p:nvSpPr>
        <p:spPr>
          <a:xfrm>
            <a:off x="6163056" y="-9542"/>
            <a:ext cx="6028944" cy="686754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 name="Title 1">
            <a:extLst>
              <a:ext uri="{FF2B5EF4-FFF2-40B4-BE49-F238E27FC236}">
                <a16:creationId xmlns:a16="http://schemas.microsoft.com/office/drawing/2014/main" id="{F958A5C9-3404-4900-9DD0-2F90F4758405}"/>
              </a:ext>
            </a:extLst>
          </p:cNvPr>
          <p:cNvSpPr>
            <a:spLocks noGrp="1"/>
          </p:cNvSpPr>
          <p:nvPr>
            <p:ph type="ctrTitle" hasCustomPrompt="1"/>
          </p:nvPr>
        </p:nvSpPr>
        <p:spPr>
          <a:xfrm>
            <a:off x="6615073" y="418009"/>
            <a:ext cx="5124910" cy="2387600"/>
          </a:xfrm>
        </p:spPr>
        <p:txBody>
          <a:bodyPr anchor="t">
            <a:normAutofit/>
          </a:bodyPr>
          <a:lstStyle>
            <a:lvl1pPr algn="ctr">
              <a:defRPr lang="en-US" sz="2400" kern="1200" dirty="0">
                <a:solidFill>
                  <a:srgbClr val="D24726"/>
                </a:solidFill>
                <a:latin typeface="Century Gothic" panose="020B0502020202020204" pitchFamily="34" charset="0"/>
                <a:ea typeface="+mn-ea"/>
                <a:cs typeface="Arial" panose="020B0604020202020204" pitchFamily="34" charset="0"/>
              </a:defRPr>
            </a:lvl1pPr>
          </a:lstStyle>
          <a:p>
            <a:r>
              <a:rPr lang="en-US" noProof="0" dirty="0"/>
              <a:t>CLICK TO EDIT MASTER TITLE STYLE</a:t>
            </a:r>
          </a:p>
        </p:txBody>
      </p:sp>
      <p:sp>
        <p:nvSpPr>
          <p:cNvPr id="3" name="Subtitle 2">
            <a:extLst>
              <a:ext uri="{FF2B5EF4-FFF2-40B4-BE49-F238E27FC236}">
                <a16:creationId xmlns:a16="http://schemas.microsoft.com/office/drawing/2014/main" id="{0FE3A026-2492-415D-B018-73251D30C560}"/>
              </a:ext>
            </a:extLst>
          </p:cNvPr>
          <p:cNvSpPr>
            <a:spLocks noGrp="1"/>
          </p:cNvSpPr>
          <p:nvPr>
            <p:ph type="subTitle" idx="1"/>
          </p:nvPr>
        </p:nvSpPr>
        <p:spPr>
          <a:xfrm>
            <a:off x="1005320" y="2964285"/>
            <a:ext cx="4474746" cy="963002"/>
          </a:xfrm>
        </p:spPr>
        <p:txBody>
          <a:bodyPr>
            <a:normAutofit/>
          </a:bodyPr>
          <a:lstStyle>
            <a:lvl1pPr marL="0" indent="0" algn="ctr">
              <a:buNone/>
              <a:defRPr lang="en-US" sz="1700" kern="1200" dirty="0">
                <a:solidFill>
                  <a:schemeClr val="bg1"/>
                </a:solidFill>
                <a:latin typeface="Century Gothic" panose="020B0502020202020204" pitchFamily="34" charset="0"/>
                <a:ea typeface="+mn-ea"/>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0" name="Rectangle 9">
            <a:extLst>
              <a:ext uri="{FF2B5EF4-FFF2-40B4-BE49-F238E27FC236}">
                <a16:creationId xmlns:a16="http://schemas.microsoft.com/office/drawing/2014/main" id="{33709820-6146-43BF-9EDE-4DC19D710A9C}"/>
              </a:ext>
            </a:extLst>
          </p:cNvPr>
          <p:cNvSpPr/>
          <p:nvPr userDrawn="1"/>
        </p:nvSpPr>
        <p:spPr>
          <a:xfrm>
            <a:off x="1005319" y="2921185"/>
            <a:ext cx="4474746" cy="100610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ext Placeholder 11">
            <a:extLst>
              <a:ext uri="{FF2B5EF4-FFF2-40B4-BE49-F238E27FC236}">
                <a16:creationId xmlns:a16="http://schemas.microsoft.com/office/drawing/2014/main" id="{6A1F2B5C-7CC8-4166-8811-E3FC8C02B498}"/>
              </a:ext>
            </a:extLst>
          </p:cNvPr>
          <p:cNvSpPr>
            <a:spLocks noGrp="1"/>
          </p:cNvSpPr>
          <p:nvPr>
            <p:ph type="body" sz="quarter" idx="10"/>
          </p:nvPr>
        </p:nvSpPr>
        <p:spPr>
          <a:xfrm>
            <a:off x="1005319" y="1089395"/>
            <a:ext cx="4474746" cy="1716214"/>
          </a:xfrm>
        </p:spPr>
        <p:txBody>
          <a:bodyPr anchor="b">
            <a:normAutofit/>
          </a:bodyPr>
          <a:lstStyle>
            <a:lvl1pPr marL="0" indent="0">
              <a:buNone/>
              <a:defRPr lang="en-US" sz="1700" kern="1200" dirty="0">
                <a:solidFill>
                  <a:schemeClr val="bg1"/>
                </a:solidFill>
                <a:latin typeface="Century Gothic" panose="020B0502020202020204" pitchFamily="34" charset="0"/>
                <a:ea typeface="+mn-ea"/>
                <a:cs typeface="Arial" panose="020B0604020202020204" pitchFamily="34" charset="0"/>
              </a:defRPr>
            </a:lvl1pPr>
          </a:lstStyle>
          <a:p>
            <a:pPr lvl="0"/>
            <a:r>
              <a:rPr lang="en-US" noProof="0"/>
              <a:t>Edit Master text styles</a:t>
            </a:r>
          </a:p>
        </p:txBody>
      </p:sp>
      <p:sp>
        <p:nvSpPr>
          <p:cNvPr id="19" name="Text Placeholder 11">
            <a:extLst>
              <a:ext uri="{FF2B5EF4-FFF2-40B4-BE49-F238E27FC236}">
                <a16:creationId xmlns:a16="http://schemas.microsoft.com/office/drawing/2014/main" id="{DEB84C57-015B-4F32-A9F8-92B8BD70EA39}"/>
              </a:ext>
            </a:extLst>
          </p:cNvPr>
          <p:cNvSpPr>
            <a:spLocks noGrp="1"/>
          </p:cNvSpPr>
          <p:nvPr>
            <p:ph type="body" sz="quarter" idx="11"/>
          </p:nvPr>
        </p:nvSpPr>
        <p:spPr>
          <a:xfrm>
            <a:off x="1005319" y="4042863"/>
            <a:ext cx="4474746" cy="1716214"/>
          </a:xfrm>
        </p:spPr>
        <p:txBody>
          <a:bodyPr>
            <a:normAutofit/>
          </a:bodyPr>
          <a:lstStyle>
            <a:lvl1pPr marL="0" indent="0">
              <a:buNone/>
              <a:defRPr lang="en-US" sz="1700" kern="1200" dirty="0">
                <a:solidFill>
                  <a:schemeClr val="bg1"/>
                </a:solidFill>
                <a:latin typeface="Century Gothic" panose="020B0502020202020204" pitchFamily="34" charset="0"/>
                <a:ea typeface="+mn-ea"/>
                <a:cs typeface="Arial" panose="020B0604020202020204" pitchFamily="34" charset="0"/>
              </a:defRPr>
            </a:lvl1pPr>
          </a:lstStyle>
          <a:p>
            <a:pPr lvl="0"/>
            <a:r>
              <a:rPr lang="en-US" noProof="0"/>
              <a:t>Edit Master text styles</a:t>
            </a:r>
          </a:p>
        </p:txBody>
      </p:sp>
    </p:spTree>
    <p:extLst>
      <p:ext uri="{BB962C8B-B14F-4D97-AF65-F5344CB8AC3E}">
        <p14:creationId xmlns:p14="http://schemas.microsoft.com/office/powerpoint/2010/main" val="2798139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1000"/>
                                        <p:tgtEl>
                                          <p:spTgt spid="10"/>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wipe(left)">
                                      <p:cBhvr>
                                        <p:cTn id="16" dur="1000"/>
                                        <p:tgtEl>
                                          <p:spTgt spid="3">
                                            <p:txEl>
                                              <p:pRg st="0" end="0"/>
                                            </p:txEl>
                                          </p:spTgt>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12">
                                            <p:txEl>
                                              <p:pRg st="0" end="0"/>
                                            </p:txEl>
                                          </p:spTgt>
                                        </p:tgtEl>
                                        <p:attrNameLst>
                                          <p:attrName>style.visibility</p:attrName>
                                        </p:attrNameLst>
                                      </p:cBhvr>
                                      <p:to>
                                        <p:strVal val="visible"/>
                                      </p:to>
                                    </p:set>
                                    <p:animEffect transition="in" filter="wipe(left)">
                                      <p:cBhvr>
                                        <p:cTn id="20" dur="1000"/>
                                        <p:tgtEl>
                                          <p:spTgt spid="12">
                                            <p:txEl>
                                              <p:pRg st="0" end="0"/>
                                            </p:txEl>
                                          </p:spTgt>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19">
                                            <p:txEl>
                                              <p:pRg st="0" end="0"/>
                                            </p:txEl>
                                          </p:spTgt>
                                        </p:tgtEl>
                                        <p:attrNameLst>
                                          <p:attrName>style.visibility</p:attrName>
                                        </p:attrNameLst>
                                      </p:cBhvr>
                                      <p:to>
                                        <p:strVal val="visible"/>
                                      </p:to>
                                    </p:set>
                                    <p:animEffect transition="in" filter="wipe(left)">
                                      <p:cBhvr>
                                        <p:cTn id="23" dur="1000"/>
                                        <p:tgtEl>
                                          <p:spTgt spid="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1000"/>
                        <p:tgtEl>
                          <p:spTgt spid="3"/>
                        </p:tgtEl>
                      </p:cBhvr>
                    </p:animEffect>
                  </p:childTnLst>
                </p:cTn>
              </p:par>
            </p:tnLst>
          </p:tmpl>
        </p:tmplLst>
      </p:bldP>
      <p:bldP spid="10" grpId="0" animBg="1"/>
      <p:bldP spid="12" grpId="0" build="p">
        <p:tmplLst>
          <p:tmpl lvl="1">
            <p:tnLst>
              <p:par>
                <p:cTn presetID="22" presetClass="entr" presetSubtype="8"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wipe(left)">
                      <p:cBhvr>
                        <p:cTn dur="1000"/>
                        <p:tgtEl>
                          <p:spTgt spid="12"/>
                        </p:tgtEl>
                      </p:cBhvr>
                    </p:animEffect>
                  </p:childTnLst>
                </p:cTn>
              </p:par>
            </p:tnLst>
          </p:tmpl>
        </p:tmplLst>
      </p:bldP>
      <p:bldP spid="19" grpId="0" build="p">
        <p:tmplLst>
          <p:tmpl lvl="1">
            <p:tnLst>
              <p:par>
                <p:cTn presetID="22" presetClass="entr" presetSubtype="8"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wipe(left)">
                      <p:cBhvr>
                        <p:cTn dur="1000"/>
                        <p:tgtEl>
                          <p:spTgt spid="19"/>
                        </p:tgtEl>
                      </p:cBhvr>
                    </p:animEffect>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F5AE9F-A12C-4E0B-A34B-7E06BD86B6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142D97C-B4C3-4AFC-845D-61BBB892F71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C61414-BF95-4662-A709-F2B6F7F2DB02}"/>
              </a:ext>
            </a:extLst>
          </p:cNvPr>
          <p:cNvSpPr>
            <a:spLocks noGrp="1"/>
          </p:cNvSpPr>
          <p:nvPr>
            <p:ph type="dt" sz="half" idx="10"/>
          </p:nvPr>
        </p:nvSpPr>
        <p:spPr/>
        <p:txBody>
          <a:bodyPr/>
          <a:lstStyle/>
          <a:p>
            <a:fld id="{739D54EE-0D73-4FDC-8312-4E21BB23DB24}" type="datetimeFigureOut">
              <a:rPr lang="en-US" smtClean="0"/>
              <a:t>2/22/2021</a:t>
            </a:fld>
            <a:endParaRPr lang="en-US" dirty="0"/>
          </a:p>
        </p:txBody>
      </p:sp>
      <p:sp>
        <p:nvSpPr>
          <p:cNvPr id="5" name="Footer Placeholder 4">
            <a:extLst>
              <a:ext uri="{FF2B5EF4-FFF2-40B4-BE49-F238E27FC236}">
                <a16:creationId xmlns:a16="http://schemas.microsoft.com/office/drawing/2014/main" id="{CE351846-A730-430D-B43A-FDC6D5740F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77D134-1616-411F-940C-B252EE427493}"/>
              </a:ext>
            </a:extLst>
          </p:cNvPr>
          <p:cNvSpPr>
            <a:spLocks noGrp="1"/>
          </p:cNvSpPr>
          <p:nvPr>
            <p:ph type="sldNum" sz="quarter" idx="12"/>
          </p:nvPr>
        </p:nvSpPr>
        <p:spPr/>
        <p:txBody>
          <a:bodyPr/>
          <a:lstStyle/>
          <a:p>
            <a:fld id="{360EBF0A-94C9-4A9B-BA1E-C21ADEFDACD6}" type="slidenum">
              <a:rPr lang="en-US" smtClean="0"/>
              <a:t>‹#›</a:t>
            </a:fld>
            <a:endParaRPr lang="en-US" dirty="0"/>
          </a:p>
        </p:txBody>
      </p:sp>
    </p:spTree>
    <p:extLst>
      <p:ext uri="{BB962C8B-B14F-4D97-AF65-F5344CB8AC3E}">
        <p14:creationId xmlns:p14="http://schemas.microsoft.com/office/powerpoint/2010/main" val="689995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5E373FE-062D-4F04-8E42-50A91678E6AE}"/>
              </a:ext>
            </a:extLst>
          </p:cNvPr>
          <p:cNvSpPr/>
          <p:nvPr userDrawn="1"/>
        </p:nvSpPr>
        <p:spPr>
          <a:xfrm>
            <a:off x="0" y="0"/>
            <a:ext cx="12192000" cy="182562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5" name="Group 14">
            <a:extLst>
              <a:ext uri="{FF2B5EF4-FFF2-40B4-BE49-F238E27FC236}">
                <a16:creationId xmlns:a16="http://schemas.microsoft.com/office/drawing/2014/main" id="{394ED4EF-058A-4499-A8C7-69909D11F7DB}"/>
              </a:ext>
            </a:extLst>
          </p:cNvPr>
          <p:cNvGrpSpPr/>
          <p:nvPr userDrawn="1"/>
        </p:nvGrpSpPr>
        <p:grpSpPr>
          <a:xfrm flipH="1">
            <a:off x="2987675" y="-580735"/>
            <a:ext cx="6216650" cy="1935163"/>
            <a:chOff x="2982913" y="-574675"/>
            <a:chExt cx="6216650" cy="1935163"/>
          </a:xfrm>
        </p:grpSpPr>
        <p:sp>
          <p:nvSpPr>
            <p:cNvPr id="16" name="Полилиния: фигура 12">
              <a:extLst>
                <a:ext uri="{FF2B5EF4-FFF2-40B4-BE49-F238E27FC236}">
                  <a16:creationId xmlns:a16="http://schemas.microsoft.com/office/drawing/2014/main" id="{22F590E2-5600-4D15-9219-799BF4457ED8}"/>
                </a:ext>
              </a:extLst>
            </p:cNvPr>
            <p:cNvSpPr/>
            <p:nvPr/>
          </p:nvSpPr>
          <p:spPr>
            <a:xfrm rot="2688700">
              <a:off x="5514975" y="-574675"/>
              <a:ext cx="1157288" cy="1149350"/>
            </a:xfrm>
            <a:custGeom>
              <a:avLst/>
              <a:gdLst>
                <a:gd name="connsiteX0" fmla="*/ 0 w 1157505"/>
                <a:gd name="connsiteY0" fmla="*/ 1149920 h 1149920"/>
                <a:gd name="connsiteX1" fmla="*/ 1157505 w 1157505"/>
                <a:gd name="connsiteY1" fmla="*/ 0 h 1149920"/>
                <a:gd name="connsiteX2" fmla="*/ 1157505 w 1157505"/>
                <a:gd name="connsiteY2" fmla="*/ 1149920 h 1149920"/>
              </a:gdLst>
              <a:ahLst/>
              <a:cxnLst>
                <a:cxn ang="0">
                  <a:pos x="connsiteX0" y="connsiteY0"/>
                </a:cxn>
                <a:cxn ang="0">
                  <a:pos x="connsiteX1" y="connsiteY1"/>
                </a:cxn>
                <a:cxn ang="0">
                  <a:pos x="connsiteX2" y="connsiteY2"/>
                </a:cxn>
              </a:cxnLst>
              <a:rect l="l" t="t" r="r" b="b"/>
              <a:pathLst>
                <a:path w="1157505" h="1149920">
                  <a:moveTo>
                    <a:pt x="0" y="1149920"/>
                  </a:moveTo>
                  <a:lnTo>
                    <a:pt x="1157505" y="0"/>
                  </a:lnTo>
                  <a:lnTo>
                    <a:pt x="1157505" y="114992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17" name="Полилиния: фигура 17">
              <a:extLst>
                <a:ext uri="{FF2B5EF4-FFF2-40B4-BE49-F238E27FC236}">
                  <a16:creationId xmlns:a16="http://schemas.microsoft.com/office/drawing/2014/main" id="{C7C61BAA-D5A6-4CD2-916D-D39799A108B2}"/>
                </a:ext>
              </a:extLst>
            </p:cNvPr>
            <p:cNvSpPr/>
            <p:nvPr/>
          </p:nvSpPr>
          <p:spPr>
            <a:xfrm rot="2688700">
              <a:off x="6907213" y="-128588"/>
              <a:ext cx="1490662" cy="1489076"/>
            </a:xfrm>
            <a:custGeom>
              <a:avLst/>
              <a:gdLst>
                <a:gd name="connsiteX0" fmla="*/ 0 w 1489710"/>
                <a:gd name="connsiteY0" fmla="*/ 616739 h 1489710"/>
                <a:gd name="connsiteX1" fmla="*/ 620807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39"/>
                  </a:moveTo>
                  <a:lnTo>
                    <a:pt x="620807"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18" name="Полилиния: фигура 15">
              <a:extLst>
                <a:ext uri="{FF2B5EF4-FFF2-40B4-BE49-F238E27FC236}">
                  <a16:creationId xmlns:a16="http://schemas.microsoft.com/office/drawing/2014/main" id="{EDCDF9A2-F24A-47A6-A70E-E979287ECE4B}"/>
                </a:ext>
              </a:extLst>
            </p:cNvPr>
            <p:cNvSpPr/>
            <p:nvPr/>
          </p:nvSpPr>
          <p:spPr>
            <a:xfrm rot="2688700">
              <a:off x="3794125" y="-128588"/>
              <a:ext cx="1490663" cy="1489076"/>
            </a:xfrm>
            <a:custGeom>
              <a:avLst/>
              <a:gdLst>
                <a:gd name="connsiteX0" fmla="*/ 0 w 1489710"/>
                <a:gd name="connsiteY0" fmla="*/ 616740 h 1489710"/>
                <a:gd name="connsiteX1" fmla="*/ 620808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40"/>
                  </a:moveTo>
                  <a:lnTo>
                    <a:pt x="620808"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19" name="Полилиния: фигура 10">
              <a:extLst>
                <a:ext uri="{FF2B5EF4-FFF2-40B4-BE49-F238E27FC236}">
                  <a16:creationId xmlns:a16="http://schemas.microsoft.com/office/drawing/2014/main" id="{6A149CB9-E9F6-4973-BB43-02862976487A}"/>
                </a:ext>
              </a:extLst>
            </p:cNvPr>
            <p:cNvSpPr/>
            <p:nvPr/>
          </p:nvSpPr>
          <p:spPr>
            <a:xfrm rot="2688700">
              <a:off x="2982913" y="-320675"/>
              <a:ext cx="646112"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0" name="Полилиния: фигура 13">
              <a:extLst>
                <a:ext uri="{FF2B5EF4-FFF2-40B4-BE49-F238E27FC236}">
                  <a16:creationId xmlns:a16="http://schemas.microsoft.com/office/drawing/2014/main" id="{47668842-28F9-4DD9-B5EB-BFC4077406EB}"/>
                </a:ext>
              </a:extLst>
            </p:cNvPr>
            <p:cNvSpPr/>
            <p:nvPr/>
          </p:nvSpPr>
          <p:spPr>
            <a:xfrm rot="2688700">
              <a:off x="8551863" y="-320675"/>
              <a:ext cx="647700"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grpSp>
      <p:sp>
        <p:nvSpPr>
          <p:cNvPr id="21" name="Title 1">
            <a:extLst>
              <a:ext uri="{FF2B5EF4-FFF2-40B4-BE49-F238E27FC236}">
                <a16:creationId xmlns:a16="http://schemas.microsoft.com/office/drawing/2014/main" id="{DF10AABB-E8F4-4E2E-9A5B-A11E6695C515}"/>
              </a:ext>
            </a:extLst>
          </p:cNvPr>
          <p:cNvSpPr>
            <a:spLocks noGrp="1"/>
          </p:cNvSpPr>
          <p:nvPr>
            <p:ph type="title" hasCustomPrompt="1"/>
          </p:nvPr>
        </p:nvSpPr>
        <p:spPr>
          <a:xfrm>
            <a:off x="508275" y="226300"/>
            <a:ext cx="11188589" cy="1404714"/>
          </a:xfrm>
        </p:spPr>
        <p:txBody>
          <a:bodyPr anchor="b">
            <a:normAutofit/>
          </a:bodyPr>
          <a:lstStyle>
            <a:lvl1pPr>
              <a:defRPr lang="en-US" sz="4400" kern="1200" dirty="0">
                <a:solidFill>
                  <a:schemeClr val="bg1"/>
                </a:solidFill>
                <a:latin typeface="Century Gothic" panose="020B0502020202020204" pitchFamily="34" charset="0"/>
                <a:ea typeface="+mn-ea"/>
                <a:cs typeface="+mn-cs"/>
              </a:defRPr>
            </a:lvl1pPr>
          </a:lstStyle>
          <a:p>
            <a:r>
              <a:rPr lang="en-US" noProof="0"/>
              <a:t>CLICK TO EDIT MASTER TITLE STYLE</a:t>
            </a:r>
          </a:p>
        </p:txBody>
      </p:sp>
      <p:sp>
        <p:nvSpPr>
          <p:cNvPr id="3" name="Content Placeholder 2">
            <a:extLst>
              <a:ext uri="{FF2B5EF4-FFF2-40B4-BE49-F238E27FC236}">
                <a16:creationId xmlns:a16="http://schemas.microsoft.com/office/drawing/2014/main" id="{286CE512-9FAF-49A2-B445-9C789B0C4C33}"/>
              </a:ext>
            </a:extLst>
          </p:cNvPr>
          <p:cNvSpPr>
            <a:spLocks noGrp="1"/>
          </p:cNvSpPr>
          <p:nvPr>
            <p:ph idx="1"/>
          </p:nvPr>
        </p:nvSpPr>
        <p:spPr>
          <a:xfrm>
            <a:off x="508275" y="2041347"/>
            <a:ext cx="11188589" cy="4135616"/>
          </a:xfrm>
        </p:spPr>
        <p:txBody>
          <a:bodyPr/>
          <a:lstStyle>
            <a:lvl1pPr marL="228600" indent="-228600">
              <a:buClr>
                <a:schemeClr val="accent1"/>
              </a:buClr>
              <a:buFont typeface="Wingdings" panose="05000000000000000000" pitchFamily="2" charset="2"/>
              <a:buChar char="§"/>
              <a:defRPr/>
            </a:lvl1pPr>
            <a:lvl2pPr marL="685800" indent="-228600">
              <a:buClr>
                <a:schemeClr val="accent1"/>
              </a:buClr>
              <a:buFont typeface="Wingdings" panose="05000000000000000000" pitchFamily="2" charset="2"/>
              <a:buChar char="§"/>
              <a:defRPr/>
            </a:lvl2pPr>
            <a:lvl3pPr marL="1143000" indent="-228600">
              <a:buClr>
                <a:schemeClr val="accent1"/>
              </a:buClr>
              <a:buFont typeface="Wingdings" panose="05000000000000000000" pitchFamily="2" charset="2"/>
              <a:buChar char="§"/>
              <a:defRPr/>
            </a:lvl3pPr>
            <a:lvl4pPr marL="1600200" indent="-228600">
              <a:buClr>
                <a:schemeClr val="accent1"/>
              </a:buClr>
              <a:buFont typeface="Wingdings" panose="05000000000000000000" pitchFamily="2" charset="2"/>
              <a:buChar char="§"/>
              <a:defRPr/>
            </a:lvl4pPr>
            <a:lvl5pPr marL="2057400" indent="-228600">
              <a:buClr>
                <a:schemeClr val="accent1"/>
              </a:buClr>
              <a:buFont typeface="Wingdings" panose="05000000000000000000" pitchFamily="2" charset="2"/>
              <a:buChar cha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2" name="Date Placeholder 21">
            <a:extLst>
              <a:ext uri="{FF2B5EF4-FFF2-40B4-BE49-F238E27FC236}">
                <a16:creationId xmlns:a16="http://schemas.microsoft.com/office/drawing/2014/main" id="{D3FC0685-4D60-4734-B09F-372FD83F32E9}"/>
              </a:ext>
            </a:extLst>
          </p:cNvPr>
          <p:cNvSpPr>
            <a:spLocks noGrp="1"/>
          </p:cNvSpPr>
          <p:nvPr>
            <p:ph type="dt" sz="half" idx="10"/>
          </p:nvPr>
        </p:nvSpPr>
        <p:spPr>
          <a:xfrm>
            <a:off x="508275" y="6356350"/>
            <a:ext cx="3073125" cy="365125"/>
          </a:xfrm>
        </p:spPr>
        <p:txBody>
          <a:bodyPr/>
          <a:lstStyle/>
          <a:p>
            <a:fld id="{739D54EE-0D73-4FDC-8312-4E21BB23DB24}" type="datetimeFigureOut">
              <a:rPr lang="en-US" noProof="0" smtClean="0"/>
              <a:t>2/22/2021</a:t>
            </a:fld>
            <a:endParaRPr lang="en-US" noProof="0" dirty="0"/>
          </a:p>
        </p:txBody>
      </p:sp>
      <p:sp>
        <p:nvSpPr>
          <p:cNvPr id="23" name="Footer Placeholder 22">
            <a:extLst>
              <a:ext uri="{FF2B5EF4-FFF2-40B4-BE49-F238E27FC236}">
                <a16:creationId xmlns:a16="http://schemas.microsoft.com/office/drawing/2014/main" id="{6625F6F7-8499-4E34-896D-9E1681AAC360}"/>
              </a:ext>
            </a:extLst>
          </p:cNvPr>
          <p:cNvSpPr>
            <a:spLocks noGrp="1"/>
          </p:cNvSpPr>
          <p:nvPr>
            <p:ph type="ftr" sz="quarter" idx="11"/>
          </p:nvPr>
        </p:nvSpPr>
        <p:spPr/>
        <p:txBody>
          <a:bodyPr/>
          <a:lstStyle/>
          <a:p>
            <a:endParaRPr lang="en-US" noProof="0" dirty="0"/>
          </a:p>
        </p:txBody>
      </p:sp>
      <p:sp>
        <p:nvSpPr>
          <p:cNvPr id="24" name="Slide Number Placeholder 23">
            <a:extLst>
              <a:ext uri="{FF2B5EF4-FFF2-40B4-BE49-F238E27FC236}">
                <a16:creationId xmlns:a16="http://schemas.microsoft.com/office/drawing/2014/main" id="{5E994F3B-479F-42F3-AE36-C259EE6F86BA}"/>
              </a:ext>
            </a:extLst>
          </p:cNvPr>
          <p:cNvSpPr>
            <a:spLocks noGrp="1"/>
          </p:cNvSpPr>
          <p:nvPr>
            <p:ph type="sldNum" sz="quarter" idx="12"/>
          </p:nvPr>
        </p:nvSpPr>
        <p:spPr>
          <a:xfrm>
            <a:off x="8610600" y="6356350"/>
            <a:ext cx="3086264" cy="365125"/>
          </a:xfrm>
        </p:spPr>
        <p:txBody>
          <a:bodyPr/>
          <a:lstStyle/>
          <a:p>
            <a:fld id="{360EBF0A-94C9-4A9B-BA1E-C21ADEFDACD6}" type="slidenum">
              <a:rPr lang="en-US" noProof="0" smtClean="0"/>
              <a:t>‹#›</a:t>
            </a:fld>
            <a:endParaRPr lang="en-US" noProof="0" dirty="0"/>
          </a:p>
        </p:txBody>
      </p:sp>
    </p:spTree>
    <p:extLst>
      <p:ext uri="{BB962C8B-B14F-4D97-AF65-F5344CB8AC3E}">
        <p14:creationId xmlns:p14="http://schemas.microsoft.com/office/powerpoint/2010/main" val="3033543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F894423-F1D8-4448-BE4E-C66A70FF440C}"/>
              </a:ext>
            </a:extLst>
          </p:cNvPr>
          <p:cNvSpPr/>
          <p:nvPr userDrawn="1"/>
        </p:nvSpPr>
        <p:spPr>
          <a:xfrm>
            <a:off x="0" y="0"/>
            <a:ext cx="910600" cy="685884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3" name="Group 12">
            <a:extLst>
              <a:ext uri="{FF2B5EF4-FFF2-40B4-BE49-F238E27FC236}">
                <a16:creationId xmlns:a16="http://schemas.microsoft.com/office/drawing/2014/main" id="{C6FD5A2C-B40C-41B6-8486-0060E7D0B499}"/>
              </a:ext>
            </a:extLst>
          </p:cNvPr>
          <p:cNvGrpSpPr/>
          <p:nvPr userDrawn="1"/>
        </p:nvGrpSpPr>
        <p:grpSpPr>
          <a:xfrm>
            <a:off x="288531" y="0"/>
            <a:ext cx="11375568" cy="6857999"/>
            <a:chOff x="408216" y="-849"/>
            <a:chExt cx="11375568" cy="6857999"/>
          </a:xfrm>
        </p:grpSpPr>
        <p:pic>
          <p:nvPicPr>
            <p:cNvPr id="14" name="Picture 13">
              <a:extLst>
                <a:ext uri="{FF2B5EF4-FFF2-40B4-BE49-F238E27FC236}">
                  <a16:creationId xmlns:a16="http://schemas.microsoft.com/office/drawing/2014/main" id="{F35F5515-DBFB-431E-956A-73730B15AEC7}"/>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p:blipFill>
          <p:spPr>
            <a:xfrm>
              <a:off x="408216" y="-849"/>
              <a:ext cx="11375568" cy="6857999"/>
            </a:xfrm>
            <a:prstGeom prst="rect">
              <a:avLst/>
            </a:prstGeom>
          </p:spPr>
        </p:pic>
        <p:sp>
          <p:nvSpPr>
            <p:cNvPr id="15" name="Oval 14">
              <a:extLst>
                <a:ext uri="{FF2B5EF4-FFF2-40B4-BE49-F238E27FC236}">
                  <a16:creationId xmlns:a16="http://schemas.microsoft.com/office/drawing/2014/main" id="{E256075D-BF8D-4C2D-A9DA-CFB59002F49B}"/>
                </a:ext>
              </a:extLst>
            </p:cNvPr>
            <p:cNvSpPr/>
            <p:nvPr/>
          </p:nvSpPr>
          <p:spPr>
            <a:xfrm>
              <a:off x="4915716" y="2562225"/>
              <a:ext cx="1631189" cy="1704975"/>
            </a:xfrm>
            <a:prstGeom prst="ellipse">
              <a:avLst/>
            </a:prstGeom>
            <a:solidFill>
              <a:srgbClr val="1B1B1B">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Rectangle 16">
            <a:extLst>
              <a:ext uri="{FF2B5EF4-FFF2-40B4-BE49-F238E27FC236}">
                <a16:creationId xmlns:a16="http://schemas.microsoft.com/office/drawing/2014/main" id="{925EE08E-CA10-4C5F-97BC-B48B0451A492}"/>
              </a:ext>
            </a:extLst>
          </p:cNvPr>
          <p:cNvSpPr/>
          <p:nvPr userDrawn="1"/>
        </p:nvSpPr>
        <p:spPr>
          <a:xfrm>
            <a:off x="11281400" y="0"/>
            <a:ext cx="910600" cy="685884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Прямоугольник 28">
            <a:extLst>
              <a:ext uri="{FF2B5EF4-FFF2-40B4-BE49-F238E27FC236}">
                <a16:creationId xmlns:a16="http://schemas.microsoft.com/office/drawing/2014/main" id="{8A0A4B2E-2560-4117-A770-DF23BDEC29BC}"/>
              </a:ext>
            </a:extLst>
          </p:cNvPr>
          <p:cNvSpPr/>
          <p:nvPr userDrawn="1"/>
        </p:nvSpPr>
        <p:spPr>
          <a:xfrm rot="5400000">
            <a:off x="2664108" y="-2675485"/>
            <a:ext cx="6841448" cy="12192418"/>
          </a:xfrm>
          <a:prstGeom prst="rect">
            <a:avLst/>
          </a:prstGeom>
          <a:solidFill>
            <a:schemeClr val="tx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lnSpc>
                <a:spcPct val="150000"/>
              </a:lnSpc>
              <a:spcBef>
                <a:spcPts val="0"/>
              </a:spcBef>
              <a:spcAft>
                <a:spcPts val="0"/>
              </a:spcAft>
              <a:defRPr/>
            </a:pPr>
            <a:endParaRPr lang="en-US" sz="1050" noProof="0" dirty="0"/>
          </a:p>
        </p:txBody>
      </p:sp>
      <p:grpSp>
        <p:nvGrpSpPr>
          <p:cNvPr id="18" name="Group 17">
            <a:extLst>
              <a:ext uri="{FF2B5EF4-FFF2-40B4-BE49-F238E27FC236}">
                <a16:creationId xmlns:a16="http://schemas.microsoft.com/office/drawing/2014/main" id="{F73D0A0D-855E-4342-B83E-424B4A493D5B}"/>
              </a:ext>
            </a:extLst>
          </p:cNvPr>
          <p:cNvGrpSpPr/>
          <p:nvPr userDrawn="1"/>
        </p:nvGrpSpPr>
        <p:grpSpPr>
          <a:xfrm>
            <a:off x="2975751" y="-564356"/>
            <a:ext cx="6216650" cy="1935163"/>
            <a:chOff x="2982913" y="-574675"/>
            <a:chExt cx="6216650" cy="1935163"/>
          </a:xfrm>
        </p:grpSpPr>
        <p:sp>
          <p:nvSpPr>
            <p:cNvPr id="19" name="Полилиния: фигура 12">
              <a:extLst>
                <a:ext uri="{FF2B5EF4-FFF2-40B4-BE49-F238E27FC236}">
                  <a16:creationId xmlns:a16="http://schemas.microsoft.com/office/drawing/2014/main" id="{085B9B80-E73A-49D3-BEDA-53569B9B82C5}"/>
                </a:ext>
              </a:extLst>
            </p:cNvPr>
            <p:cNvSpPr/>
            <p:nvPr/>
          </p:nvSpPr>
          <p:spPr>
            <a:xfrm rot="2688700">
              <a:off x="5514975" y="-574675"/>
              <a:ext cx="1157288" cy="1149350"/>
            </a:xfrm>
            <a:custGeom>
              <a:avLst/>
              <a:gdLst>
                <a:gd name="connsiteX0" fmla="*/ 0 w 1157505"/>
                <a:gd name="connsiteY0" fmla="*/ 1149920 h 1149920"/>
                <a:gd name="connsiteX1" fmla="*/ 1157505 w 1157505"/>
                <a:gd name="connsiteY1" fmla="*/ 0 h 1149920"/>
                <a:gd name="connsiteX2" fmla="*/ 1157505 w 1157505"/>
                <a:gd name="connsiteY2" fmla="*/ 1149920 h 1149920"/>
              </a:gdLst>
              <a:ahLst/>
              <a:cxnLst>
                <a:cxn ang="0">
                  <a:pos x="connsiteX0" y="connsiteY0"/>
                </a:cxn>
                <a:cxn ang="0">
                  <a:pos x="connsiteX1" y="connsiteY1"/>
                </a:cxn>
                <a:cxn ang="0">
                  <a:pos x="connsiteX2" y="connsiteY2"/>
                </a:cxn>
              </a:cxnLst>
              <a:rect l="l" t="t" r="r" b="b"/>
              <a:pathLst>
                <a:path w="1157505" h="1149920">
                  <a:moveTo>
                    <a:pt x="0" y="1149920"/>
                  </a:moveTo>
                  <a:lnTo>
                    <a:pt x="1157505" y="0"/>
                  </a:lnTo>
                  <a:lnTo>
                    <a:pt x="1157505" y="114992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0" name="Полилиния: фигура 17">
              <a:extLst>
                <a:ext uri="{FF2B5EF4-FFF2-40B4-BE49-F238E27FC236}">
                  <a16:creationId xmlns:a16="http://schemas.microsoft.com/office/drawing/2014/main" id="{D9B488A2-B7A1-4CA1-88BA-3A3165C35DA2}"/>
                </a:ext>
              </a:extLst>
            </p:cNvPr>
            <p:cNvSpPr/>
            <p:nvPr/>
          </p:nvSpPr>
          <p:spPr>
            <a:xfrm rot="2688700">
              <a:off x="6907213" y="-128588"/>
              <a:ext cx="1490662" cy="1489076"/>
            </a:xfrm>
            <a:custGeom>
              <a:avLst/>
              <a:gdLst>
                <a:gd name="connsiteX0" fmla="*/ 0 w 1489710"/>
                <a:gd name="connsiteY0" fmla="*/ 616739 h 1489710"/>
                <a:gd name="connsiteX1" fmla="*/ 620807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39"/>
                  </a:moveTo>
                  <a:lnTo>
                    <a:pt x="620807"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1" name="Полилиния: фигура 15">
              <a:extLst>
                <a:ext uri="{FF2B5EF4-FFF2-40B4-BE49-F238E27FC236}">
                  <a16:creationId xmlns:a16="http://schemas.microsoft.com/office/drawing/2014/main" id="{DB9CEB59-B971-4D1E-A99C-CF0DFF1FDA8A}"/>
                </a:ext>
              </a:extLst>
            </p:cNvPr>
            <p:cNvSpPr/>
            <p:nvPr/>
          </p:nvSpPr>
          <p:spPr>
            <a:xfrm rot="2688700">
              <a:off x="3794125" y="-128588"/>
              <a:ext cx="1490663" cy="1489076"/>
            </a:xfrm>
            <a:custGeom>
              <a:avLst/>
              <a:gdLst>
                <a:gd name="connsiteX0" fmla="*/ 0 w 1489710"/>
                <a:gd name="connsiteY0" fmla="*/ 616740 h 1489710"/>
                <a:gd name="connsiteX1" fmla="*/ 620808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40"/>
                  </a:moveTo>
                  <a:lnTo>
                    <a:pt x="620808"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2" name="Полилиния: фигура 10">
              <a:extLst>
                <a:ext uri="{FF2B5EF4-FFF2-40B4-BE49-F238E27FC236}">
                  <a16:creationId xmlns:a16="http://schemas.microsoft.com/office/drawing/2014/main" id="{D35FF125-B2DE-4DFF-98E7-47BFBBC8D29B}"/>
                </a:ext>
              </a:extLst>
            </p:cNvPr>
            <p:cNvSpPr/>
            <p:nvPr/>
          </p:nvSpPr>
          <p:spPr>
            <a:xfrm rot="2688700">
              <a:off x="2982913" y="-320675"/>
              <a:ext cx="646112"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3" name="Полилиния: фигура 13">
              <a:extLst>
                <a:ext uri="{FF2B5EF4-FFF2-40B4-BE49-F238E27FC236}">
                  <a16:creationId xmlns:a16="http://schemas.microsoft.com/office/drawing/2014/main" id="{9457471C-F75F-4E84-A15D-1A45630B30B0}"/>
                </a:ext>
              </a:extLst>
            </p:cNvPr>
            <p:cNvSpPr/>
            <p:nvPr/>
          </p:nvSpPr>
          <p:spPr>
            <a:xfrm rot="2688700">
              <a:off x="8551863" y="-320675"/>
              <a:ext cx="647700"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grpSp>
      <p:sp>
        <p:nvSpPr>
          <p:cNvPr id="2" name="Title 1">
            <a:extLst>
              <a:ext uri="{FF2B5EF4-FFF2-40B4-BE49-F238E27FC236}">
                <a16:creationId xmlns:a16="http://schemas.microsoft.com/office/drawing/2014/main" id="{1E1D4EA1-98F1-4D52-9AB2-178179FB9613}"/>
              </a:ext>
            </a:extLst>
          </p:cNvPr>
          <p:cNvSpPr>
            <a:spLocks noGrp="1"/>
          </p:cNvSpPr>
          <p:nvPr>
            <p:ph type="title" hasCustomPrompt="1"/>
          </p:nvPr>
        </p:nvSpPr>
        <p:spPr>
          <a:xfrm>
            <a:off x="266197" y="403226"/>
            <a:ext cx="11637271" cy="945588"/>
          </a:xfrm>
        </p:spPr>
        <p:txBody>
          <a:bodyPr anchor="t">
            <a:normAutofit/>
          </a:bodyPr>
          <a:lstStyle>
            <a:lvl1pPr algn="ctr">
              <a:defRPr lang="en-US" sz="2400" kern="1200" dirty="0">
                <a:solidFill>
                  <a:schemeClr val="bg1"/>
                </a:solidFill>
                <a:latin typeface="Century Gothic" panose="020B0502020202020204" pitchFamily="34" charset="0"/>
                <a:ea typeface="+mn-ea"/>
                <a:cs typeface="+mn-cs"/>
              </a:defRPr>
            </a:lvl1pPr>
          </a:lstStyle>
          <a:p>
            <a:r>
              <a:rPr lang="en-US" noProof="0"/>
              <a:t>CLICK TO EDIT MASTER TITLE STYLE</a:t>
            </a:r>
          </a:p>
        </p:txBody>
      </p:sp>
    </p:spTree>
    <p:extLst>
      <p:ext uri="{BB962C8B-B14F-4D97-AF65-F5344CB8AC3E}">
        <p14:creationId xmlns:p14="http://schemas.microsoft.com/office/powerpoint/2010/main" val="5994420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pic>
        <p:nvPicPr>
          <p:cNvPr id="24" name="Picture 23" descr="A close up of a logo&#10;&#10;Description generated with high confidence">
            <a:extLst>
              <a:ext uri="{FF2B5EF4-FFF2-40B4-BE49-F238E27FC236}">
                <a16:creationId xmlns:a16="http://schemas.microsoft.com/office/drawing/2014/main" id="{F9AA9814-A4CA-4D4D-95C0-1671163FF05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0" y="0"/>
            <a:ext cx="12192525" cy="6858000"/>
          </a:xfrm>
          <a:prstGeom prst="rect">
            <a:avLst/>
          </a:prstGeom>
        </p:spPr>
      </p:pic>
      <p:sp>
        <p:nvSpPr>
          <p:cNvPr id="25" name="Прямоугольник 28">
            <a:extLst>
              <a:ext uri="{FF2B5EF4-FFF2-40B4-BE49-F238E27FC236}">
                <a16:creationId xmlns:a16="http://schemas.microsoft.com/office/drawing/2014/main" id="{80288483-DBC2-48F1-A175-D448652B374C}"/>
              </a:ext>
            </a:extLst>
          </p:cNvPr>
          <p:cNvSpPr/>
          <p:nvPr userDrawn="1"/>
        </p:nvSpPr>
        <p:spPr>
          <a:xfrm rot="5400000">
            <a:off x="2666790" y="-2668056"/>
            <a:ext cx="6857999" cy="12192418"/>
          </a:xfrm>
          <a:prstGeom prst="rect">
            <a:avLst/>
          </a:prstGeom>
          <a:solidFill>
            <a:schemeClr val="tx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lnSpc>
                <a:spcPct val="150000"/>
              </a:lnSpc>
              <a:spcBef>
                <a:spcPts val="0"/>
              </a:spcBef>
              <a:spcAft>
                <a:spcPts val="0"/>
              </a:spcAft>
              <a:defRPr/>
            </a:pPr>
            <a:endParaRPr lang="en-US" sz="1400" noProof="0" dirty="0"/>
          </a:p>
        </p:txBody>
      </p:sp>
      <p:grpSp>
        <p:nvGrpSpPr>
          <p:cNvPr id="18" name="Group 17">
            <a:extLst>
              <a:ext uri="{FF2B5EF4-FFF2-40B4-BE49-F238E27FC236}">
                <a16:creationId xmlns:a16="http://schemas.microsoft.com/office/drawing/2014/main" id="{F73D0A0D-855E-4342-B83E-424B4A493D5B}"/>
              </a:ext>
            </a:extLst>
          </p:cNvPr>
          <p:cNvGrpSpPr/>
          <p:nvPr userDrawn="1"/>
        </p:nvGrpSpPr>
        <p:grpSpPr>
          <a:xfrm>
            <a:off x="2975751" y="-564356"/>
            <a:ext cx="6216650" cy="1935163"/>
            <a:chOff x="2982913" y="-574675"/>
            <a:chExt cx="6216650" cy="1935163"/>
          </a:xfrm>
        </p:grpSpPr>
        <p:sp>
          <p:nvSpPr>
            <p:cNvPr id="19" name="Полилиния: фигура 12">
              <a:extLst>
                <a:ext uri="{FF2B5EF4-FFF2-40B4-BE49-F238E27FC236}">
                  <a16:creationId xmlns:a16="http://schemas.microsoft.com/office/drawing/2014/main" id="{085B9B80-E73A-49D3-BEDA-53569B9B82C5}"/>
                </a:ext>
              </a:extLst>
            </p:cNvPr>
            <p:cNvSpPr/>
            <p:nvPr/>
          </p:nvSpPr>
          <p:spPr>
            <a:xfrm rot="2688700">
              <a:off x="5514975" y="-574675"/>
              <a:ext cx="1157288" cy="1149350"/>
            </a:xfrm>
            <a:custGeom>
              <a:avLst/>
              <a:gdLst>
                <a:gd name="connsiteX0" fmla="*/ 0 w 1157505"/>
                <a:gd name="connsiteY0" fmla="*/ 1149920 h 1149920"/>
                <a:gd name="connsiteX1" fmla="*/ 1157505 w 1157505"/>
                <a:gd name="connsiteY1" fmla="*/ 0 h 1149920"/>
                <a:gd name="connsiteX2" fmla="*/ 1157505 w 1157505"/>
                <a:gd name="connsiteY2" fmla="*/ 1149920 h 1149920"/>
              </a:gdLst>
              <a:ahLst/>
              <a:cxnLst>
                <a:cxn ang="0">
                  <a:pos x="connsiteX0" y="connsiteY0"/>
                </a:cxn>
                <a:cxn ang="0">
                  <a:pos x="connsiteX1" y="connsiteY1"/>
                </a:cxn>
                <a:cxn ang="0">
                  <a:pos x="connsiteX2" y="connsiteY2"/>
                </a:cxn>
              </a:cxnLst>
              <a:rect l="l" t="t" r="r" b="b"/>
              <a:pathLst>
                <a:path w="1157505" h="1149920">
                  <a:moveTo>
                    <a:pt x="0" y="1149920"/>
                  </a:moveTo>
                  <a:lnTo>
                    <a:pt x="1157505" y="0"/>
                  </a:lnTo>
                  <a:lnTo>
                    <a:pt x="1157505" y="114992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0" name="Полилиния: фигура 17">
              <a:extLst>
                <a:ext uri="{FF2B5EF4-FFF2-40B4-BE49-F238E27FC236}">
                  <a16:creationId xmlns:a16="http://schemas.microsoft.com/office/drawing/2014/main" id="{D9B488A2-B7A1-4CA1-88BA-3A3165C35DA2}"/>
                </a:ext>
              </a:extLst>
            </p:cNvPr>
            <p:cNvSpPr/>
            <p:nvPr/>
          </p:nvSpPr>
          <p:spPr>
            <a:xfrm rot="2688700">
              <a:off x="6907213" y="-128588"/>
              <a:ext cx="1490662" cy="1489076"/>
            </a:xfrm>
            <a:custGeom>
              <a:avLst/>
              <a:gdLst>
                <a:gd name="connsiteX0" fmla="*/ 0 w 1489710"/>
                <a:gd name="connsiteY0" fmla="*/ 616739 h 1489710"/>
                <a:gd name="connsiteX1" fmla="*/ 620807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39"/>
                  </a:moveTo>
                  <a:lnTo>
                    <a:pt x="620807"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1" name="Полилиния: фигура 15">
              <a:extLst>
                <a:ext uri="{FF2B5EF4-FFF2-40B4-BE49-F238E27FC236}">
                  <a16:creationId xmlns:a16="http://schemas.microsoft.com/office/drawing/2014/main" id="{DB9CEB59-B971-4D1E-A99C-CF0DFF1FDA8A}"/>
                </a:ext>
              </a:extLst>
            </p:cNvPr>
            <p:cNvSpPr/>
            <p:nvPr/>
          </p:nvSpPr>
          <p:spPr>
            <a:xfrm rot="2688700">
              <a:off x="3794125" y="-128588"/>
              <a:ext cx="1490663" cy="1489076"/>
            </a:xfrm>
            <a:custGeom>
              <a:avLst/>
              <a:gdLst>
                <a:gd name="connsiteX0" fmla="*/ 0 w 1489710"/>
                <a:gd name="connsiteY0" fmla="*/ 616740 h 1489710"/>
                <a:gd name="connsiteX1" fmla="*/ 620808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40"/>
                  </a:moveTo>
                  <a:lnTo>
                    <a:pt x="620808"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2" name="Полилиния: фигура 10">
              <a:extLst>
                <a:ext uri="{FF2B5EF4-FFF2-40B4-BE49-F238E27FC236}">
                  <a16:creationId xmlns:a16="http://schemas.microsoft.com/office/drawing/2014/main" id="{D35FF125-B2DE-4DFF-98E7-47BFBBC8D29B}"/>
                </a:ext>
              </a:extLst>
            </p:cNvPr>
            <p:cNvSpPr/>
            <p:nvPr/>
          </p:nvSpPr>
          <p:spPr>
            <a:xfrm rot="2688700">
              <a:off x="2982913" y="-320675"/>
              <a:ext cx="646112"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3" name="Полилиния: фигура 13">
              <a:extLst>
                <a:ext uri="{FF2B5EF4-FFF2-40B4-BE49-F238E27FC236}">
                  <a16:creationId xmlns:a16="http://schemas.microsoft.com/office/drawing/2014/main" id="{9457471C-F75F-4E84-A15D-1A45630B30B0}"/>
                </a:ext>
              </a:extLst>
            </p:cNvPr>
            <p:cNvSpPr/>
            <p:nvPr/>
          </p:nvSpPr>
          <p:spPr>
            <a:xfrm rot="2688700">
              <a:off x="8551863" y="-320675"/>
              <a:ext cx="647700"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grpSp>
      <p:sp>
        <p:nvSpPr>
          <p:cNvPr id="2" name="Title 1">
            <a:extLst>
              <a:ext uri="{FF2B5EF4-FFF2-40B4-BE49-F238E27FC236}">
                <a16:creationId xmlns:a16="http://schemas.microsoft.com/office/drawing/2014/main" id="{1E1D4EA1-98F1-4D52-9AB2-178179FB9613}"/>
              </a:ext>
            </a:extLst>
          </p:cNvPr>
          <p:cNvSpPr>
            <a:spLocks noGrp="1"/>
          </p:cNvSpPr>
          <p:nvPr>
            <p:ph type="title" hasCustomPrompt="1"/>
          </p:nvPr>
        </p:nvSpPr>
        <p:spPr>
          <a:xfrm>
            <a:off x="266197" y="403226"/>
            <a:ext cx="11637271" cy="945588"/>
          </a:xfrm>
        </p:spPr>
        <p:txBody>
          <a:bodyPr anchor="t">
            <a:normAutofit/>
          </a:bodyPr>
          <a:lstStyle>
            <a:lvl1pPr algn="ctr">
              <a:defRPr lang="en-US" sz="2400" kern="1200" dirty="0">
                <a:solidFill>
                  <a:schemeClr val="bg1"/>
                </a:solidFill>
                <a:latin typeface="Century Gothic" panose="020B0502020202020204" pitchFamily="34" charset="0"/>
                <a:ea typeface="+mn-ea"/>
                <a:cs typeface="+mn-cs"/>
              </a:defRPr>
            </a:lvl1pPr>
          </a:lstStyle>
          <a:p>
            <a:r>
              <a:rPr lang="en-US" noProof="0"/>
              <a:t>CLICK TO EDIT MASTER TITLE STYLE</a:t>
            </a:r>
          </a:p>
        </p:txBody>
      </p:sp>
    </p:spTree>
    <p:extLst>
      <p:ext uri="{BB962C8B-B14F-4D97-AF65-F5344CB8AC3E}">
        <p14:creationId xmlns:p14="http://schemas.microsoft.com/office/powerpoint/2010/main" val="35413478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pic>
        <p:nvPicPr>
          <p:cNvPr id="24" name="Picture 23" descr="A picture containing green, building&#10;&#10;Description generated with very high confidence">
            <a:extLst>
              <a:ext uri="{FF2B5EF4-FFF2-40B4-BE49-F238E27FC236}">
                <a16:creationId xmlns:a16="http://schemas.microsoft.com/office/drawing/2014/main" id="{D9823306-4A07-407B-9BD7-7087707BEFCD}"/>
              </a:ext>
            </a:extLst>
          </p:cNvPr>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5" name="Прямоугольник 28">
            <a:extLst>
              <a:ext uri="{FF2B5EF4-FFF2-40B4-BE49-F238E27FC236}">
                <a16:creationId xmlns:a16="http://schemas.microsoft.com/office/drawing/2014/main" id="{BF85E922-92A5-4955-9D80-B34534253A7E}"/>
              </a:ext>
            </a:extLst>
          </p:cNvPr>
          <p:cNvSpPr/>
          <p:nvPr userDrawn="1"/>
        </p:nvSpPr>
        <p:spPr>
          <a:xfrm rot="5400000">
            <a:off x="2666999" y="-2667846"/>
            <a:ext cx="6858000" cy="12192000"/>
          </a:xfrm>
          <a:prstGeom prst="rect">
            <a:avLst/>
          </a:prstGeom>
          <a:solidFill>
            <a:schemeClr val="tx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lnSpc>
                <a:spcPct val="150000"/>
              </a:lnSpc>
              <a:spcBef>
                <a:spcPts val="0"/>
              </a:spcBef>
              <a:spcAft>
                <a:spcPts val="0"/>
              </a:spcAft>
              <a:defRPr/>
            </a:pPr>
            <a:endParaRPr lang="en-US" sz="1400" noProof="0" dirty="0"/>
          </a:p>
        </p:txBody>
      </p:sp>
      <p:grpSp>
        <p:nvGrpSpPr>
          <p:cNvPr id="18" name="Group 17">
            <a:extLst>
              <a:ext uri="{FF2B5EF4-FFF2-40B4-BE49-F238E27FC236}">
                <a16:creationId xmlns:a16="http://schemas.microsoft.com/office/drawing/2014/main" id="{F73D0A0D-855E-4342-B83E-424B4A493D5B}"/>
              </a:ext>
            </a:extLst>
          </p:cNvPr>
          <p:cNvGrpSpPr/>
          <p:nvPr userDrawn="1"/>
        </p:nvGrpSpPr>
        <p:grpSpPr>
          <a:xfrm>
            <a:off x="2975751" y="-564356"/>
            <a:ext cx="6216650" cy="1935163"/>
            <a:chOff x="2982913" y="-574675"/>
            <a:chExt cx="6216650" cy="1935163"/>
          </a:xfrm>
        </p:grpSpPr>
        <p:sp>
          <p:nvSpPr>
            <p:cNvPr id="19" name="Полилиния: фигура 12">
              <a:extLst>
                <a:ext uri="{FF2B5EF4-FFF2-40B4-BE49-F238E27FC236}">
                  <a16:creationId xmlns:a16="http://schemas.microsoft.com/office/drawing/2014/main" id="{085B9B80-E73A-49D3-BEDA-53569B9B82C5}"/>
                </a:ext>
              </a:extLst>
            </p:cNvPr>
            <p:cNvSpPr/>
            <p:nvPr/>
          </p:nvSpPr>
          <p:spPr>
            <a:xfrm rot="2688700">
              <a:off x="5514975" y="-574675"/>
              <a:ext cx="1157288" cy="1149350"/>
            </a:xfrm>
            <a:custGeom>
              <a:avLst/>
              <a:gdLst>
                <a:gd name="connsiteX0" fmla="*/ 0 w 1157505"/>
                <a:gd name="connsiteY0" fmla="*/ 1149920 h 1149920"/>
                <a:gd name="connsiteX1" fmla="*/ 1157505 w 1157505"/>
                <a:gd name="connsiteY1" fmla="*/ 0 h 1149920"/>
                <a:gd name="connsiteX2" fmla="*/ 1157505 w 1157505"/>
                <a:gd name="connsiteY2" fmla="*/ 1149920 h 1149920"/>
              </a:gdLst>
              <a:ahLst/>
              <a:cxnLst>
                <a:cxn ang="0">
                  <a:pos x="connsiteX0" y="connsiteY0"/>
                </a:cxn>
                <a:cxn ang="0">
                  <a:pos x="connsiteX1" y="connsiteY1"/>
                </a:cxn>
                <a:cxn ang="0">
                  <a:pos x="connsiteX2" y="connsiteY2"/>
                </a:cxn>
              </a:cxnLst>
              <a:rect l="l" t="t" r="r" b="b"/>
              <a:pathLst>
                <a:path w="1157505" h="1149920">
                  <a:moveTo>
                    <a:pt x="0" y="1149920"/>
                  </a:moveTo>
                  <a:lnTo>
                    <a:pt x="1157505" y="0"/>
                  </a:lnTo>
                  <a:lnTo>
                    <a:pt x="1157505" y="114992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0" name="Полилиния: фигура 17">
              <a:extLst>
                <a:ext uri="{FF2B5EF4-FFF2-40B4-BE49-F238E27FC236}">
                  <a16:creationId xmlns:a16="http://schemas.microsoft.com/office/drawing/2014/main" id="{D9B488A2-B7A1-4CA1-88BA-3A3165C35DA2}"/>
                </a:ext>
              </a:extLst>
            </p:cNvPr>
            <p:cNvSpPr/>
            <p:nvPr/>
          </p:nvSpPr>
          <p:spPr>
            <a:xfrm rot="2688700">
              <a:off x="6907213" y="-128588"/>
              <a:ext cx="1490662" cy="1489076"/>
            </a:xfrm>
            <a:custGeom>
              <a:avLst/>
              <a:gdLst>
                <a:gd name="connsiteX0" fmla="*/ 0 w 1489710"/>
                <a:gd name="connsiteY0" fmla="*/ 616739 h 1489710"/>
                <a:gd name="connsiteX1" fmla="*/ 620807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39"/>
                  </a:moveTo>
                  <a:lnTo>
                    <a:pt x="620807"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1" name="Полилиния: фигура 15">
              <a:extLst>
                <a:ext uri="{FF2B5EF4-FFF2-40B4-BE49-F238E27FC236}">
                  <a16:creationId xmlns:a16="http://schemas.microsoft.com/office/drawing/2014/main" id="{DB9CEB59-B971-4D1E-A99C-CF0DFF1FDA8A}"/>
                </a:ext>
              </a:extLst>
            </p:cNvPr>
            <p:cNvSpPr/>
            <p:nvPr/>
          </p:nvSpPr>
          <p:spPr>
            <a:xfrm rot="2688700">
              <a:off x="3794125" y="-128588"/>
              <a:ext cx="1490663" cy="1489076"/>
            </a:xfrm>
            <a:custGeom>
              <a:avLst/>
              <a:gdLst>
                <a:gd name="connsiteX0" fmla="*/ 0 w 1489710"/>
                <a:gd name="connsiteY0" fmla="*/ 616740 h 1489710"/>
                <a:gd name="connsiteX1" fmla="*/ 620808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40"/>
                  </a:moveTo>
                  <a:lnTo>
                    <a:pt x="620808"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2" name="Полилиния: фигура 10">
              <a:extLst>
                <a:ext uri="{FF2B5EF4-FFF2-40B4-BE49-F238E27FC236}">
                  <a16:creationId xmlns:a16="http://schemas.microsoft.com/office/drawing/2014/main" id="{D35FF125-B2DE-4DFF-98E7-47BFBBC8D29B}"/>
                </a:ext>
              </a:extLst>
            </p:cNvPr>
            <p:cNvSpPr/>
            <p:nvPr/>
          </p:nvSpPr>
          <p:spPr>
            <a:xfrm rot="2688700">
              <a:off x="2982913" y="-320675"/>
              <a:ext cx="646112"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23" name="Полилиния: фигура 13">
              <a:extLst>
                <a:ext uri="{FF2B5EF4-FFF2-40B4-BE49-F238E27FC236}">
                  <a16:creationId xmlns:a16="http://schemas.microsoft.com/office/drawing/2014/main" id="{9457471C-F75F-4E84-A15D-1A45630B30B0}"/>
                </a:ext>
              </a:extLst>
            </p:cNvPr>
            <p:cNvSpPr/>
            <p:nvPr/>
          </p:nvSpPr>
          <p:spPr>
            <a:xfrm rot="2688700">
              <a:off x="8551863" y="-320675"/>
              <a:ext cx="647700"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grpSp>
      <p:sp>
        <p:nvSpPr>
          <p:cNvPr id="2" name="Title 1">
            <a:extLst>
              <a:ext uri="{FF2B5EF4-FFF2-40B4-BE49-F238E27FC236}">
                <a16:creationId xmlns:a16="http://schemas.microsoft.com/office/drawing/2014/main" id="{1E1D4EA1-98F1-4D52-9AB2-178179FB9613}"/>
              </a:ext>
            </a:extLst>
          </p:cNvPr>
          <p:cNvSpPr>
            <a:spLocks noGrp="1"/>
          </p:cNvSpPr>
          <p:nvPr>
            <p:ph type="title" hasCustomPrompt="1"/>
          </p:nvPr>
        </p:nvSpPr>
        <p:spPr>
          <a:xfrm>
            <a:off x="266197" y="403226"/>
            <a:ext cx="11637271" cy="945588"/>
          </a:xfrm>
        </p:spPr>
        <p:txBody>
          <a:bodyPr anchor="t">
            <a:normAutofit/>
          </a:bodyPr>
          <a:lstStyle>
            <a:lvl1pPr algn="ctr">
              <a:defRPr lang="en-US" sz="2400" kern="1200" dirty="0">
                <a:solidFill>
                  <a:schemeClr val="bg1"/>
                </a:solidFill>
                <a:latin typeface="Century Gothic" panose="020B0502020202020204" pitchFamily="34" charset="0"/>
                <a:ea typeface="+mn-ea"/>
                <a:cs typeface="+mn-cs"/>
              </a:defRPr>
            </a:lvl1pPr>
          </a:lstStyle>
          <a:p>
            <a:r>
              <a:rPr lang="en-US" noProof="0"/>
              <a:t>CLICK TO EDIT MASTER TITLE STYLE</a:t>
            </a:r>
          </a:p>
        </p:txBody>
      </p:sp>
    </p:spTree>
    <p:extLst>
      <p:ext uri="{BB962C8B-B14F-4D97-AF65-F5344CB8AC3E}">
        <p14:creationId xmlns:p14="http://schemas.microsoft.com/office/powerpoint/2010/main" val="5547324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18313A-ED3E-4C6E-898C-81CAB861BC6E}"/>
              </a:ext>
            </a:extLst>
          </p:cNvPr>
          <p:cNvSpPr>
            <a:spLocks noGrp="1"/>
          </p:cNvSpPr>
          <p:nvPr>
            <p:ph type="dt" sz="half" idx="10"/>
          </p:nvPr>
        </p:nvSpPr>
        <p:spPr/>
        <p:txBody>
          <a:bodyPr/>
          <a:lstStyle/>
          <a:p>
            <a:fld id="{739D54EE-0D73-4FDC-8312-4E21BB23DB24}" type="datetimeFigureOut">
              <a:rPr lang="en-US" smtClean="0"/>
              <a:t>2/22/2021</a:t>
            </a:fld>
            <a:endParaRPr lang="en-US" dirty="0"/>
          </a:p>
        </p:txBody>
      </p:sp>
      <p:sp>
        <p:nvSpPr>
          <p:cNvPr id="3" name="Footer Placeholder 2">
            <a:extLst>
              <a:ext uri="{FF2B5EF4-FFF2-40B4-BE49-F238E27FC236}">
                <a16:creationId xmlns:a16="http://schemas.microsoft.com/office/drawing/2014/main" id="{C8EFC2F1-8F26-4F41-A048-7AE0FD22F53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4C8043CD-B5A2-46E8-B5B7-0A46DC4D4AD1}"/>
              </a:ext>
            </a:extLst>
          </p:cNvPr>
          <p:cNvSpPr>
            <a:spLocks noGrp="1"/>
          </p:cNvSpPr>
          <p:nvPr>
            <p:ph type="sldNum" sz="quarter" idx="12"/>
          </p:nvPr>
        </p:nvSpPr>
        <p:spPr/>
        <p:txBody>
          <a:bodyPr/>
          <a:lstStyle/>
          <a:p>
            <a:fld id="{360EBF0A-94C9-4A9B-BA1E-C21ADEFDACD6}" type="slidenum">
              <a:rPr lang="en-US" smtClean="0"/>
              <a:t>‹#›</a:t>
            </a:fld>
            <a:endParaRPr lang="en-US" dirty="0"/>
          </a:p>
        </p:txBody>
      </p:sp>
    </p:spTree>
    <p:extLst>
      <p:ext uri="{BB962C8B-B14F-4D97-AF65-F5344CB8AC3E}">
        <p14:creationId xmlns:p14="http://schemas.microsoft.com/office/powerpoint/2010/main" val="3170778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E5F00FF-9C6D-4C1D-BA10-0F325A2E9586}"/>
              </a:ext>
            </a:extLst>
          </p:cNvPr>
          <p:cNvSpPr/>
          <p:nvPr userDrawn="1"/>
        </p:nvSpPr>
        <p:spPr>
          <a:xfrm>
            <a:off x="0" y="0"/>
            <a:ext cx="12192000" cy="360011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Rounded Corners 8">
            <a:extLst>
              <a:ext uri="{FF2B5EF4-FFF2-40B4-BE49-F238E27FC236}">
                <a16:creationId xmlns:a16="http://schemas.microsoft.com/office/drawing/2014/main" id="{EAC1FFAE-66DB-4219-93A4-3552C130E347}"/>
              </a:ext>
            </a:extLst>
          </p:cNvPr>
          <p:cNvSpPr/>
          <p:nvPr userDrawn="1"/>
        </p:nvSpPr>
        <p:spPr>
          <a:xfrm>
            <a:off x="0" y="3600110"/>
            <a:ext cx="12192000" cy="3257889"/>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Rounded Corners 9">
            <a:extLst>
              <a:ext uri="{FF2B5EF4-FFF2-40B4-BE49-F238E27FC236}">
                <a16:creationId xmlns:a16="http://schemas.microsoft.com/office/drawing/2014/main" id="{6F13464F-2992-45B5-A184-8A6007F4850B}"/>
              </a:ext>
            </a:extLst>
          </p:cNvPr>
          <p:cNvSpPr/>
          <p:nvPr userDrawn="1"/>
        </p:nvSpPr>
        <p:spPr>
          <a:xfrm>
            <a:off x="8475446" y="1161357"/>
            <a:ext cx="3474237" cy="5472000"/>
          </a:xfrm>
          <a:prstGeom prst="roundRect">
            <a:avLst>
              <a:gd name="adj" fmla="val 0"/>
            </a:avLst>
          </a:prstGeom>
          <a:solidFill>
            <a:srgbClr val="9F361D"/>
          </a:solidFill>
          <a:ln w="19050">
            <a:solidFill>
              <a:srgbClr val="D247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1" name="Group 10">
            <a:extLst>
              <a:ext uri="{FF2B5EF4-FFF2-40B4-BE49-F238E27FC236}">
                <a16:creationId xmlns:a16="http://schemas.microsoft.com/office/drawing/2014/main" id="{B614105E-03E8-445A-90F2-609CF778877E}"/>
              </a:ext>
            </a:extLst>
          </p:cNvPr>
          <p:cNvGrpSpPr/>
          <p:nvPr userDrawn="1"/>
        </p:nvGrpSpPr>
        <p:grpSpPr>
          <a:xfrm flipH="1">
            <a:off x="2987675" y="-580735"/>
            <a:ext cx="6216650" cy="1935163"/>
            <a:chOff x="2982913" y="-574675"/>
            <a:chExt cx="6216650" cy="1935163"/>
          </a:xfrm>
        </p:grpSpPr>
        <p:sp>
          <p:nvSpPr>
            <p:cNvPr id="12" name="Полилиния: фигура 12">
              <a:extLst>
                <a:ext uri="{FF2B5EF4-FFF2-40B4-BE49-F238E27FC236}">
                  <a16:creationId xmlns:a16="http://schemas.microsoft.com/office/drawing/2014/main" id="{B483E038-368A-4C9F-9820-AE41EC03799B}"/>
                </a:ext>
              </a:extLst>
            </p:cNvPr>
            <p:cNvSpPr/>
            <p:nvPr/>
          </p:nvSpPr>
          <p:spPr>
            <a:xfrm rot="2688700">
              <a:off x="5514975" y="-574675"/>
              <a:ext cx="1157288" cy="1149350"/>
            </a:xfrm>
            <a:custGeom>
              <a:avLst/>
              <a:gdLst>
                <a:gd name="connsiteX0" fmla="*/ 0 w 1157505"/>
                <a:gd name="connsiteY0" fmla="*/ 1149920 h 1149920"/>
                <a:gd name="connsiteX1" fmla="*/ 1157505 w 1157505"/>
                <a:gd name="connsiteY1" fmla="*/ 0 h 1149920"/>
                <a:gd name="connsiteX2" fmla="*/ 1157505 w 1157505"/>
                <a:gd name="connsiteY2" fmla="*/ 1149920 h 1149920"/>
              </a:gdLst>
              <a:ahLst/>
              <a:cxnLst>
                <a:cxn ang="0">
                  <a:pos x="connsiteX0" y="connsiteY0"/>
                </a:cxn>
                <a:cxn ang="0">
                  <a:pos x="connsiteX1" y="connsiteY1"/>
                </a:cxn>
                <a:cxn ang="0">
                  <a:pos x="connsiteX2" y="connsiteY2"/>
                </a:cxn>
              </a:cxnLst>
              <a:rect l="l" t="t" r="r" b="b"/>
              <a:pathLst>
                <a:path w="1157505" h="1149920">
                  <a:moveTo>
                    <a:pt x="0" y="1149920"/>
                  </a:moveTo>
                  <a:lnTo>
                    <a:pt x="1157505" y="0"/>
                  </a:lnTo>
                  <a:lnTo>
                    <a:pt x="1157505" y="114992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13" name="Полилиния: фигура 17">
              <a:extLst>
                <a:ext uri="{FF2B5EF4-FFF2-40B4-BE49-F238E27FC236}">
                  <a16:creationId xmlns:a16="http://schemas.microsoft.com/office/drawing/2014/main" id="{7341419B-9083-4737-9BB0-E8D0390907EC}"/>
                </a:ext>
              </a:extLst>
            </p:cNvPr>
            <p:cNvSpPr/>
            <p:nvPr/>
          </p:nvSpPr>
          <p:spPr>
            <a:xfrm rot="2688700">
              <a:off x="6907213" y="-128588"/>
              <a:ext cx="1490662" cy="1489076"/>
            </a:xfrm>
            <a:custGeom>
              <a:avLst/>
              <a:gdLst>
                <a:gd name="connsiteX0" fmla="*/ 0 w 1489710"/>
                <a:gd name="connsiteY0" fmla="*/ 616739 h 1489710"/>
                <a:gd name="connsiteX1" fmla="*/ 620807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39"/>
                  </a:moveTo>
                  <a:lnTo>
                    <a:pt x="620807"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14" name="Полилиния: фигура 15">
              <a:extLst>
                <a:ext uri="{FF2B5EF4-FFF2-40B4-BE49-F238E27FC236}">
                  <a16:creationId xmlns:a16="http://schemas.microsoft.com/office/drawing/2014/main" id="{C15068D9-07BB-4882-9BC2-11C67EE4D1B6}"/>
                </a:ext>
              </a:extLst>
            </p:cNvPr>
            <p:cNvSpPr/>
            <p:nvPr/>
          </p:nvSpPr>
          <p:spPr>
            <a:xfrm rot="2688700">
              <a:off x="3794125" y="-128588"/>
              <a:ext cx="1490663" cy="1489076"/>
            </a:xfrm>
            <a:custGeom>
              <a:avLst/>
              <a:gdLst>
                <a:gd name="connsiteX0" fmla="*/ 0 w 1489710"/>
                <a:gd name="connsiteY0" fmla="*/ 616740 h 1489710"/>
                <a:gd name="connsiteX1" fmla="*/ 620808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40"/>
                  </a:moveTo>
                  <a:lnTo>
                    <a:pt x="620808"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15" name="Полилиния: фигура 10">
              <a:extLst>
                <a:ext uri="{FF2B5EF4-FFF2-40B4-BE49-F238E27FC236}">
                  <a16:creationId xmlns:a16="http://schemas.microsoft.com/office/drawing/2014/main" id="{64812056-FC33-4A74-95D9-6A8B85417C4E}"/>
                </a:ext>
              </a:extLst>
            </p:cNvPr>
            <p:cNvSpPr/>
            <p:nvPr/>
          </p:nvSpPr>
          <p:spPr>
            <a:xfrm rot="2688700">
              <a:off x="2982913" y="-320675"/>
              <a:ext cx="646112"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sp>
          <p:nvSpPr>
            <p:cNvPr id="16" name="Полилиния: фигура 13">
              <a:extLst>
                <a:ext uri="{FF2B5EF4-FFF2-40B4-BE49-F238E27FC236}">
                  <a16:creationId xmlns:a16="http://schemas.microsoft.com/office/drawing/2014/main" id="{1FF84DA7-3B36-4AC6-9A01-446CB8DCA7BC}"/>
                </a:ext>
              </a:extLst>
            </p:cNvPr>
            <p:cNvSpPr/>
            <p:nvPr/>
          </p:nvSpPr>
          <p:spPr>
            <a:xfrm rot="2688700">
              <a:off x="8551863" y="-320675"/>
              <a:ext cx="647700"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noProof="0" dirty="0"/>
            </a:p>
          </p:txBody>
        </p:sp>
      </p:grpSp>
      <p:sp>
        <p:nvSpPr>
          <p:cNvPr id="2" name="Title 1">
            <a:extLst>
              <a:ext uri="{FF2B5EF4-FFF2-40B4-BE49-F238E27FC236}">
                <a16:creationId xmlns:a16="http://schemas.microsoft.com/office/drawing/2014/main" id="{CD32445A-6E54-4AAB-9280-95DE10044836}"/>
              </a:ext>
            </a:extLst>
          </p:cNvPr>
          <p:cNvSpPr>
            <a:spLocks noGrp="1"/>
          </p:cNvSpPr>
          <p:nvPr>
            <p:ph type="title" hasCustomPrompt="1"/>
          </p:nvPr>
        </p:nvSpPr>
        <p:spPr>
          <a:xfrm>
            <a:off x="508275" y="226300"/>
            <a:ext cx="11188589" cy="704157"/>
          </a:xfrm>
        </p:spPr>
        <p:txBody>
          <a:bodyPr anchor="b">
            <a:normAutofit/>
          </a:bodyPr>
          <a:lstStyle>
            <a:lvl1pPr>
              <a:defRPr lang="en-US" sz="3200" kern="1200" dirty="0">
                <a:solidFill>
                  <a:schemeClr val="bg1"/>
                </a:solidFill>
                <a:latin typeface="Century Gothic" panose="020B0502020202020204" pitchFamily="34" charset="0"/>
                <a:ea typeface="+mn-ea"/>
                <a:cs typeface="+mn-cs"/>
              </a:defRPr>
            </a:lvl1pPr>
          </a:lstStyle>
          <a:p>
            <a:r>
              <a:rPr lang="en-US" noProof="0"/>
              <a:t>CLICK TO EDIT MASTER TITLE STYLE</a:t>
            </a:r>
          </a:p>
        </p:txBody>
      </p:sp>
      <p:sp>
        <p:nvSpPr>
          <p:cNvPr id="3" name="Content Placeholder 2">
            <a:extLst>
              <a:ext uri="{FF2B5EF4-FFF2-40B4-BE49-F238E27FC236}">
                <a16:creationId xmlns:a16="http://schemas.microsoft.com/office/drawing/2014/main" id="{D541A478-0885-4F05-8D53-B833B4CA576C}"/>
              </a:ext>
            </a:extLst>
          </p:cNvPr>
          <p:cNvSpPr>
            <a:spLocks noGrp="1"/>
          </p:cNvSpPr>
          <p:nvPr>
            <p:ph idx="1"/>
          </p:nvPr>
        </p:nvSpPr>
        <p:spPr>
          <a:xfrm>
            <a:off x="495136" y="1187414"/>
            <a:ext cx="7737994" cy="5444286"/>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a:extLst>
              <a:ext uri="{FF2B5EF4-FFF2-40B4-BE49-F238E27FC236}">
                <a16:creationId xmlns:a16="http://schemas.microsoft.com/office/drawing/2014/main" id="{FA4EC1AF-3B34-4B97-BADE-332955EE5671}"/>
              </a:ext>
            </a:extLst>
          </p:cNvPr>
          <p:cNvSpPr>
            <a:spLocks noGrp="1"/>
          </p:cNvSpPr>
          <p:nvPr>
            <p:ph type="body" sz="half" idx="2"/>
          </p:nvPr>
        </p:nvSpPr>
        <p:spPr>
          <a:xfrm>
            <a:off x="8750643" y="1610476"/>
            <a:ext cx="2946222" cy="4649647"/>
          </a:xfrm>
        </p:spPr>
        <p:txBody>
          <a:bodyPr>
            <a:normAutofit/>
          </a:bodyPr>
          <a:lstStyle>
            <a:lvl1pPr marL="0" indent="0">
              <a:lnSpc>
                <a:spcPct val="100000"/>
              </a:lnSpc>
              <a:spcBef>
                <a:spcPts val="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Tree>
    <p:extLst>
      <p:ext uri="{BB962C8B-B14F-4D97-AF65-F5344CB8AC3E}">
        <p14:creationId xmlns:p14="http://schemas.microsoft.com/office/powerpoint/2010/main" val="14254665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50D9F73-C536-4DBB-ABC7-3AF2DA8AE782}"/>
              </a:ext>
            </a:extLst>
          </p:cNvPr>
          <p:cNvGrpSpPr/>
          <p:nvPr userDrawn="1"/>
        </p:nvGrpSpPr>
        <p:grpSpPr>
          <a:xfrm rot="16200000" flipH="1">
            <a:off x="-2712790" y="2451892"/>
            <a:ext cx="6216650" cy="1935163"/>
            <a:chOff x="2982913" y="-574675"/>
            <a:chExt cx="6216650" cy="1935163"/>
          </a:xfrm>
        </p:grpSpPr>
        <p:sp>
          <p:nvSpPr>
            <p:cNvPr id="10" name="Полилиния: фигура 12">
              <a:extLst>
                <a:ext uri="{FF2B5EF4-FFF2-40B4-BE49-F238E27FC236}">
                  <a16:creationId xmlns:a16="http://schemas.microsoft.com/office/drawing/2014/main" id="{C83744E3-B76D-47B1-9922-6AE5D1BABC1C}"/>
                </a:ext>
              </a:extLst>
            </p:cNvPr>
            <p:cNvSpPr/>
            <p:nvPr/>
          </p:nvSpPr>
          <p:spPr>
            <a:xfrm rot="2688700">
              <a:off x="5514975" y="-574675"/>
              <a:ext cx="1157288" cy="1149350"/>
            </a:xfrm>
            <a:custGeom>
              <a:avLst/>
              <a:gdLst>
                <a:gd name="connsiteX0" fmla="*/ 0 w 1157505"/>
                <a:gd name="connsiteY0" fmla="*/ 1149920 h 1149920"/>
                <a:gd name="connsiteX1" fmla="*/ 1157505 w 1157505"/>
                <a:gd name="connsiteY1" fmla="*/ 0 h 1149920"/>
                <a:gd name="connsiteX2" fmla="*/ 1157505 w 1157505"/>
                <a:gd name="connsiteY2" fmla="*/ 1149920 h 1149920"/>
              </a:gdLst>
              <a:ahLst/>
              <a:cxnLst>
                <a:cxn ang="0">
                  <a:pos x="connsiteX0" y="connsiteY0"/>
                </a:cxn>
                <a:cxn ang="0">
                  <a:pos x="connsiteX1" y="connsiteY1"/>
                </a:cxn>
                <a:cxn ang="0">
                  <a:pos x="connsiteX2" y="connsiteY2"/>
                </a:cxn>
              </a:cxnLst>
              <a:rect l="l" t="t" r="r" b="b"/>
              <a:pathLst>
                <a:path w="1157505" h="1149920">
                  <a:moveTo>
                    <a:pt x="0" y="1149920"/>
                  </a:moveTo>
                  <a:lnTo>
                    <a:pt x="1157505" y="0"/>
                  </a:lnTo>
                  <a:lnTo>
                    <a:pt x="1157505" y="114992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00" noProof="0" dirty="0"/>
            </a:p>
          </p:txBody>
        </p:sp>
        <p:sp>
          <p:nvSpPr>
            <p:cNvPr id="11" name="Полилиния: фигура 17">
              <a:extLst>
                <a:ext uri="{FF2B5EF4-FFF2-40B4-BE49-F238E27FC236}">
                  <a16:creationId xmlns:a16="http://schemas.microsoft.com/office/drawing/2014/main" id="{73D22470-9745-4871-B80A-F5051ED2F97E}"/>
                </a:ext>
              </a:extLst>
            </p:cNvPr>
            <p:cNvSpPr/>
            <p:nvPr/>
          </p:nvSpPr>
          <p:spPr>
            <a:xfrm rot="2688700">
              <a:off x="6907213" y="-128588"/>
              <a:ext cx="1490662" cy="1489076"/>
            </a:xfrm>
            <a:custGeom>
              <a:avLst/>
              <a:gdLst>
                <a:gd name="connsiteX0" fmla="*/ 0 w 1489710"/>
                <a:gd name="connsiteY0" fmla="*/ 616739 h 1489710"/>
                <a:gd name="connsiteX1" fmla="*/ 620807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39"/>
                  </a:moveTo>
                  <a:lnTo>
                    <a:pt x="620807"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00" noProof="0" dirty="0"/>
            </a:p>
          </p:txBody>
        </p:sp>
        <p:sp>
          <p:nvSpPr>
            <p:cNvPr id="12" name="Полилиния: фигура 15">
              <a:extLst>
                <a:ext uri="{FF2B5EF4-FFF2-40B4-BE49-F238E27FC236}">
                  <a16:creationId xmlns:a16="http://schemas.microsoft.com/office/drawing/2014/main" id="{8B3CC523-A8E9-4939-A4CB-A92EE895BF7A}"/>
                </a:ext>
              </a:extLst>
            </p:cNvPr>
            <p:cNvSpPr/>
            <p:nvPr/>
          </p:nvSpPr>
          <p:spPr>
            <a:xfrm rot="2688700">
              <a:off x="3794125" y="-128588"/>
              <a:ext cx="1490663" cy="1489076"/>
            </a:xfrm>
            <a:custGeom>
              <a:avLst/>
              <a:gdLst>
                <a:gd name="connsiteX0" fmla="*/ 0 w 1489710"/>
                <a:gd name="connsiteY0" fmla="*/ 616740 h 1489710"/>
                <a:gd name="connsiteX1" fmla="*/ 620808 w 1489710"/>
                <a:gd name="connsiteY1" fmla="*/ 0 h 1489710"/>
                <a:gd name="connsiteX2" fmla="*/ 1489710 w 1489710"/>
                <a:gd name="connsiteY2" fmla="*/ 0 h 1489710"/>
                <a:gd name="connsiteX3" fmla="*/ 1489710 w 1489710"/>
                <a:gd name="connsiteY3" fmla="*/ 1489710 h 1489710"/>
                <a:gd name="connsiteX4" fmla="*/ 0 w 1489710"/>
                <a:gd name="connsiteY4" fmla="*/ 1489710 h 1489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9710" h="1489710">
                  <a:moveTo>
                    <a:pt x="0" y="616740"/>
                  </a:moveTo>
                  <a:lnTo>
                    <a:pt x="620808" y="0"/>
                  </a:lnTo>
                  <a:lnTo>
                    <a:pt x="1489710" y="0"/>
                  </a:lnTo>
                  <a:lnTo>
                    <a:pt x="1489710" y="1489710"/>
                  </a:lnTo>
                  <a:lnTo>
                    <a:pt x="0" y="1489710"/>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00" noProof="0" dirty="0"/>
            </a:p>
          </p:txBody>
        </p:sp>
        <p:sp>
          <p:nvSpPr>
            <p:cNvPr id="13" name="Полилиния: фигура 10">
              <a:extLst>
                <a:ext uri="{FF2B5EF4-FFF2-40B4-BE49-F238E27FC236}">
                  <a16:creationId xmlns:a16="http://schemas.microsoft.com/office/drawing/2014/main" id="{44FEB0E8-C4D3-4C25-82DE-070308039F7C}"/>
                </a:ext>
              </a:extLst>
            </p:cNvPr>
            <p:cNvSpPr/>
            <p:nvPr/>
          </p:nvSpPr>
          <p:spPr>
            <a:xfrm rot="2688700">
              <a:off x="2982913" y="-320675"/>
              <a:ext cx="646112"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00" noProof="0" dirty="0"/>
            </a:p>
          </p:txBody>
        </p:sp>
        <p:sp>
          <p:nvSpPr>
            <p:cNvPr id="14" name="Полилиния: фигура 13">
              <a:extLst>
                <a:ext uri="{FF2B5EF4-FFF2-40B4-BE49-F238E27FC236}">
                  <a16:creationId xmlns:a16="http://schemas.microsoft.com/office/drawing/2014/main" id="{388B51B0-32B1-4F5D-A34B-A10B6FF45793}"/>
                </a:ext>
              </a:extLst>
            </p:cNvPr>
            <p:cNvSpPr/>
            <p:nvPr/>
          </p:nvSpPr>
          <p:spPr>
            <a:xfrm rot="2688700">
              <a:off x="8551863" y="-320675"/>
              <a:ext cx="647700" cy="641350"/>
            </a:xfrm>
            <a:custGeom>
              <a:avLst/>
              <a:gdLst>
                <a:gd name="connsiteX0" fmla="*/ 0 w 646332"/>
                <a:gd name="connsiteY0" fmla="*/ 642097 h 642097"/>
                <a:gd name="connsiteX1" fmla="*/ 646332 w 646332"/>
                <a:gd name="connsiteY1" fmla="*/ 0 h 642097"/>
                <a:gd name="connsiteX2" fmla="*/ 646332 w 646332"/>
                <a:gd name="connsiteY2" fmla="*/ 642097 h 642097"/>
              </a:gdLst>
              <a:ahLst/>
              <a:cxnLst>
                <a:cxn ang="0">
                  <a:pos x="connsiteX0" y="connsiteY0"/>
                </a:cxn>
                <a:cxn ang="0">
                  <a:pos x="connsiteX1" y="connsiteY1"/>
                </a:cxn>
                <a:cxn ang="0">
                  <a:pos x="connsiteX2" y="connsiteY2"/>
                </a:cxn>
              </a:cxnLst>
              <a:rect l="l" t="t" r="r" b="b"/>
              <a:pathLst>
                <a:path w="646332" h="642097">
                  <a:moveTo>
                    <a:pt x="0" y="642097"/>
                  </a:moveTo>
                  <a:lnTo>
                    <a:pt x="646332" y="0"/>
                  </a:lnTo>
                  <a:lnTo>
                    <a:pt x="646332" y="642097"/>
                  </a:lnTo>
                  <a:close/>
                </a:path>
              </a:pathLst>
            </a:custGeom>
            <a:solidFill>
              <a:srgbClr val="9F361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00" noProof="0" dirty="0"/>
            </a:p>
          </p:txBody>
        </p:sp>
      </p:grpSp>
      <p:sp>
        <p:nvSpPr>
          <p:cNvPr id="8" name="Rectangle 7">
            <a:extLst>
              <a:ext uri="{FF2B5EF4-FFF2-40B4-BE49-F238E27FC236}">
                <a16:creationId xmlns:a16="http://schemas.microsoft.com/office/drawing/2014/main" id="{2DABE7EF-9BFF-43D8-B3E3-8B1A308EC4BD}"/>
              </a:ext>
            </a:extLst>
          </p:cNvPr>
          <p:cNvSpPr/>
          <p:nvPr userDrawn="1"/>
        </p:nvSpPr>
        <p:spPr>
          <a:xfrm>
            <a:off x="2307939" y="-4794"/>
            <a:ext cx="5434313" cy="68627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FAF42C05-0AC9-4246-A2D1-A1512FD165A7}"/>
              </a:ext>
            </a:extLst>
          </p:cNvPr>
          <p:cNvSpPr>
            <a:spLocks noGrp="1"/>
          </p:cNvSpPr>
          <p:nvPr>
            <p:ph type="title" hasCustomPrompt="1"/>
          </p:nvPr>
        </p:nvSpPr>
        <p:spPr>
          <a:xfrm>
            <a:off x="399631" y="1476824"/>
            <a:ext cx="1782095" cy="678735"/>
          </a:xfrm>
        </p:spPr>
        <p:txBody>
          <a:bodyPr anchor="b"/>
          <a:lstStyle>
            <a:lvl1pPr>
              <a:defRPr sz="3200">
                <a:solidFill>
                  <a:schemeClr val="bg1"/>
                </a:solidFill>
              </a:defRPr>
            </a:lvl1pPr>
          </a:lstStyle>
          <a:p>
            <a:r>
              <a:rPr lang="en-US" noProof="0"/>
              <a:t>LABEL</a:t>
            </a:r>
          </a:p>
        </p:txBody>
      </p:sp>
      <p:sp>
        <p:nvSpPr>
          <p:cNvPr id="3" name="Picture Placeholder 2">
            <a:extLst>
              <a:ext uri="{FF2B5EF4-FFF2-40B4-BE49-F238E27FC236}">
                <a16:creationId xmlns:a16="http://schemas.microsoft.com/office/drawing/2014/main" id="{1B8A2584-11BE-41E0-AB0E-875B0F537046}"/>
              </a:ext>
            </a:extLst>
          </p:cNvPr>
          <p:cNvSpPr>
            <a:spLocks noGrp="1"/>
          </p:cNvSpPr>
          <p:nvPr>
            <p:ph type="pic" idx="1"/>
          </p:nvPr>
        </p:nvSpPr>
        <p:spPr>
          <a:xfrm>
            <a:off x="2438400" y="288758"/>
            <a:ext cx="5181600" cy="628850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4" name="Text Placeholder 3">
            <a:extLst>
              <a:ext uri="{FF2B5EF4-FFF2-40B4-BE49-F238E27FC236}">
                <a16:creationId xmlns:a16="http://schemas.microsoft.com/office/drawing/2014/main" id="{DB2F9340-7EF4-4F19-8547-F395019A0F9A}"/>
              </a:ext>
            </a:extLst>
          </p:cNvPr>
          <p:cNvSpPr>
            <a:spLocks noGrp="1"/>
          </p:cNvSpPr>
          <p:nvPr>
            <p:ph type="body" sz="half" idx="2"/>
          </p:nvPr>
        </p:nvSpPr>
        <p:spPr>
          <a:xfrm>
            <a:off x="7917942" y="288757"/>
            <a:ext cx="4114800" cy="6288505"/>
          </a:xfrm>
        </p:spPr>
        <p:txBody>
          <a:bodyPr/>
          <a:lstStyle>
            <a:lvl1pPr marL="0" indent="0" algn="ctr">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Tree>
    <p:extLst>
      <p:ext uri="{BB962C8B-B14F-4D97-AF65-F5344CB8AC3E}">
        <p14:creationId xmlns:p14="http://schemas.microsoft.com/office/powerpoint/2010/main" val="5996584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8C71-ECAF-41E0-920D-D35C237D3A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0A6ABDC-6B48-4B48-8AB7-F6CEDFAD704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9E2D15-4EDC-4C1D-9885-608AE78FA91E}"/>
              </a:ext>
            </a:extLst>
          </p:cNvPr>
          <p:cNvSpPr>
            <a:spLocks noGrp="1"/>
          </p:cNvSpPr>
          <p:nvPr>
            <p:ph type="dt" sz="half" idx="10"/>
          </p:nvPr>
        </p:nvSpPr>
        <p:spPr/>
        <p:txBody>
          <a:bodyPr/>
          <a:lstStyle/>
          <a:p>
            <a:fld id="{739D54EE-0D73-4FDC-8312-4E21BB23DB24}" type="datetimeFigureOut">
              <a:rPr lang="en-US" smtClean="0"/>
              <a:t>2/22/2021</a:t>
            </a:fld>
            <a:endParaRPr lang="en-US" dirty="0"/>
          </a:p>
        </p:txBody>
      </p:sp>
      <p:sp>
        <p:nvSpPr>
          <p:cNvPr id="5" name="Footer Placeholder 4">
            <a:extLst>
              <a:ext uri="{FF2B5EF4-FFF2-40B4-BE49-F238E27FC236}">
                <a16:creationId xmlns:a16="http://schemas.microsoft.com/office/drawing/2014/main" id="{696AE146-E6F2-4080-B8B2-E0B6CF33406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11D65B9-F6CE-4758-8438-1A5FA3727BCE}"/>
              </a:ext>
            </a:extLst>
          </p:cNvPr>
          <p:cNvSpPr>
            <a:spLocks noGrp="1"/>
          </p:cNvSpPr>
          <p:nvPr>
            <p:ph type="sldNum" sz="quarter" idx="12"/>
          </p:nvPr>
        </p:nvSpPr>
        <p:spPr/>
        <p:txBody>
          <a:bodyPr/>
          <a:lstStyle/>
          <a:p>
            <a:fld id="{360EBF0A-94C9-4A9B-BA1E-C21ADEFDACD6}" type="slidenum">
              <a:rPr lang="en-US" smtClean="0"/>
              <a:t>‹#›</a:t>
            </a:fld>
            <a:endParaRPr lang="en-US" dirty="0"/>
          </a:p>
        </p:txBody>
      </p:sp>
    </p:spTree>
    <p:extLst>
      <p:ext uri="{BB962C8B-B14F-4D97-AF65-F5344CB8AC3E}">
        <p14:creationId xmlns:p14="http://schemas.microsoft.com/office/powerpoint/2010/main" val="1888258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B0455C-46C2-4218-ABFC-4AC71D5098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951695-6D3F-45A5-97FE-2B38F5DE0B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C454FD-AC2F-4A24-B05A-0A3675E924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9D54EE-0D73-4FDC-8312-4E21BB23DB24}" type="datetimeFigureOut">
              <a:rPr lang="en-US" smtClean="0"/>
              <a:t>2/22/2021</a:t>
            </a:fld>
            <a:endParaRPr lang="en-US" dirty="0"/>
          </a:p>
        </p:txBody>
      </p:sp>
      <p:sp>
        <p:nvSpPr>
          <p:cNvPr id="5" name="Footer Placeholder 4">
            <a:extLst>
              <a:ext uri="{FF2B5EF4-FFF2-40B4-BE49-F238E27FC236}">
                <a16:creationId xmlns:a16="http://schemas.microsoft.com/office/drawing/2014/main" id="{40D18123-FF77-4649-B9E6-C043C827EC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4FE6973-B384-4996-A6E4-1FDE0C7C38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0EBF0A-94C9-4A9B-BA1E-C21ADEFDACD6}" type="slidenum">
              <a:rPr lang="en-US" smtClean="0"/>
              <a:t>‹#›</a:t>
            </a:fld>
            <a:endParaRPr lang="en-US" dirty="0"/>
          </a:p>
        </p:txBody>
      </p:sp>
    </p:spTree>
    <p:extLst>
      <p:ext uri="{BB962C8B-B14F-4D97-AF65-F5344CB8AC3E}">
        <p14:creationId xmlns:p14="http://schemas.microsoft.com/office/powerpoint/2010/main" val="26075558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60" r:id="rId4"/>
    <p:sldLayoutId id="2147483661" r:id="rId5"/>
    <p:sldLayoutId id="2147483655" r:id="rId6"/>
    <p:sldLayoutId id="2147483656" r:id="rId7"/>
    <p:sldLayoutId id="2147483657" r:id="rId8"/>
    <p:sldLayoutId id="2147483658" r:id="rId9"/>
    <p:sldLayoutId id="2147483659"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7/06/relationships/model3d" Target="../media/model3d1.glb"/><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microsoft.com/office/2017/06/relationships/model3d" Target="../media/model3d2.glb"/></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7/06/relationships/model3d" Target="../media/model3d1.glb"/><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8.png"/><Relationship Id="rId4" Type="http://schemas.microsoft.com/office/2017/06/relationships/model3d" Target="../media/model3d2.glb"/></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1" descr="In a world where downtime is more wishful thinking than reality, it’s essential that your home offers true tranquility, space, and comfort.">
            <a:extLst>
              <a:ext uri="{FF2B5EF4-FFF2-40B4-BE49-F238E27FC236}">
                <a16:creationId xmlns:a16="http://schemas.microsoft.com/office/drawing/2014/main" id="{E11E440F-5B8D-4E8B-9034-B4B61B7E5CAD}"/>
              </a:ext>
            </a:extLst>
          </p:cNvPr>
          <p:cNvSpPr>
            <a:spLocks noGrp="1"/>
          </p:cNvSpPr>
          <p:nvPr>
            <p:ph type="body" sz="quarter" idx="10"/>
          </p:nvPr>
        </p:nvSpPr>
        <p:spPr/>
        <p:txBody>
          <a:bodyPr/>
          <a:lstStyle/>
          <a:p>
            <a:r>
              <a:rPr lang="en-US" altLang="en-US" dirty="0"/>
              <a:t>In a world where unwinding is more important than ever, there is a driven need for the perfect beer.</a:t>
            </a:r>
          </a:p>
        </p:txBody>
      </p:sp>
      <p:sp>
        <p:nvSpPr>
          <p:cNvPr id="3" name="Subtitle 2">
            <a:extLst>
              <a:ext uri="{FF2B5EF4-FFF2-40B4-BE49-F238E27FC236}">
                <a16:creationId xmlns:a16="http://schemas.microsoft.com/office/drawing/2014/main" id="{9D9E0EE3-EB7D-4DB9-A8A3-82C8147605F2}"/>
              </a:ext>
            </a:extLst>
          </p:cNvPr>
          <p:cNvSpPr>
            <a:spLocks noGrp="1"/>
          </p:cNvSpPr>
          <p:nvPr>
            <p:ph type="subTitle" idx="1"/>
          </p:nvPr>
        </p:nvSpPr>
        <p:spPr/>
        <p:txBody>
          <a:bodyPr/>
          <a:lstStyle/>
          <a:p>
            <a:r>
              <a:rPr lang="en-US" altLang="en-US" dirty="0"/>
              <a:t>Introducing the utmost in luxury beers:</a:t>
            </a:r>
          </a:p>
          <a:p>
            <a:pPr lvl="0"/>
            <a:r>
              <a:rPr lang="en-US" altLang="en-US" sz="2800" dirty="0"/>
              <a:t>Q-TINE</a:t>
            </a:r>
          </a:p>
        </p:txBody>
      </p:sp>
      <p:sp>
        <p:nvSpPr>
          <p:cNvPr id="8" name="Text Placeholder 2" descr="Designed to make the most of natural light, with soaring ceilings, 8ft doors, and spacious enough for the largest of  families, this really is a place where your home really can be your castle.">
            <a:extLst>
              <a:ext uri="{FF2B5EF4-FFF2-40B4-BE49-F238E27FC236}">
                <a16:creationId xmlns:a16="http://schemas.microsoft.com/office/drawing/2014/main" id="{498DA70D-0CA3-4389-9DCD-F7B9FFB80AB4}"/>
              </a:ext>
            </a:extLst>
          </p:cNvPr>
          <p:cNvSpPr>
            <a:spLocks noGrp="1"/>
          </p:cNvSpPr>
          <p:nvPr>
            <p:ph type="body" sz="quarter" idx="11"/>
          </p:nvPr>
        </p:nvSpPr>
        <p:spPr/>
        <p:txBody>
          <a:bodyPr/>
          <a:lstStyle/>
          <a:p>
            <a:r>
              <a:rPr lang="en-US" altLang="en-US" dirty="0"/>
              <a:t>Designed to make the most of natural flavor, with a soaring ABV and a low IBU, this really is a beer that can truly unwind you.</a:t>
            </a:r>
          </a:p>
        </p:txBody>
      </p:sp>
      <p:sp>
        <p:nvSpPr>
          <p:cNvPr id="2" name="Title 1">
            <a:extLst>
              <a:ext uri="{FF2B5EF4-FFF2-40B4-BE49-F238E27FC236}">
                <a16:creationId xmlns:a16="http://schemas.microsoft.com/office/drawing/2014/main" id="{9DF7933D-6815-4947-B621-8530ECD959E5}"/>
              </a:ext>
            </a:extLst>
          </p:cNvPr>
          <p:cNvSpPr>
            <a:spLocks noGrp="1"/>
          </p:cNvSpPr>
          <p:nvPr>
            <p:ph type="ctrTitle"/>
          </p:nvPr>
        </p:nvSpPr>
        <p:spPr/>
        <p:txBody>
          <a:bodyPr/>
          <a:lstStyle/>
          <a:p>
            <a:r>
              <a:rPr lang="en-US" dirty="0"/>
              <a:t>BUDWEISER PRESENTS: </a:t>
            </a:r>
            <a:br>
              <a:rPr lang="en-US" dirty="0"/>
            </a:br>
            <a:r>
              <a:rPr lang="en-US" dirty="0"/>
              <a:t>THE ULTIMATE IN MODERN BEERS</a:t>
            </a:r>
          </a:p>
        </p:txBody>
      </p:sp>
      <p:pic>
        <p:nvPicPr>
          <p:cNvPr id="5" name="Picture 4"/>
          <p:cNvPicPr>
            <a:picLocks noChangeAspect="1"/>
          </p:cNvPicPr>
          <p:nvPr/>
        </p:nvPicPr>
        <p:blipFill>
          <a:blip r:embed="rId2"/>
          <a:stretch>
            <a:fillRect/>
          </a:stretch>
        </p:blipFill>
        <p:spPr>
          <a:xfrm>
            <a:off x="7025253" y="2182631"/>
            <a:ext cx="4304550" cy="3224256"/>
          </a:xfrm>
          <a:prstGeom prst="rect">
            <a:avLst/>
          </a:prstGeom>
        </p:spPr>
      </p:pic>
    </p:spTree>
    <p:extLst>
      <p:ext uri="{BB962C8B-B14F-4D97-AF65-F5344CB8AC3E}">
        <p14:creationId xmlns:p14="http://schemas.microsoft.com/office/powerpoint/2010/main" val="28430077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AF3F9-29F3-4C46-9AAD-D38CC902BF2D}"/>
              </a:ext>
            </a:extLst>
          </p:cNvPr>
          <p:cNvSpPr>
            <a:spLocks noGrp="1"/>
          </p:cNvSpPr>
          <p:nvPr>
            <p:ph type="title"/>
          </p:nvPr>
        </p:nvSpPr>
        <p:spPr>
          <a:xfrm>
            <a:off x="174929" y="612112"/>
            <a:ext cx="2006797" cy="678735"/>
          </a:xfrm>
        </p:spPr>
        <p:txBody>
          <a:bodyPr>
            <a:normAutofit fontScale="90000"/>
          </a:bodyPr>
          <a:lstStyle/>
          <a:p>
            <a:r>
              <a:rPr lang="en-US" dirty="0"/>
              <a:t>Discovery</a:t>
            </a:r>
          </a:p>
        </p:txBody>
      </p:sp>
      <p:grpSp>
        <p:nvGrpSpPr>
          <p:cNvPr id="20" name="Bottom Line">
            <a:extLst>
              <a:ext uri="{FF2B5EF4-FFF2-40B4-BE49-F238E27FC236}">
                <a16:creationId xmlns:a16="http://schemas.microsoft.com/office/drawing/2014/main" id="{F2FD7996-8C6D-4F80-89E7-349B15857770}"/>
              </a:ext>
              <a:ext uri="{C183D7F6-B498-43B3-948B-1728B52AA6E4}">
                <adec:decorative xmlns:adec="http://schemas.microsoft.com/office/drawing/2017/decorative" val="1"/>
              </a:ext>
            </a:extLst>
          </p:cNvPr>
          <p:cNvGrpSpPr/>
          <p:nvPr/>
        </p:nvGrpSpPr>
        <p:grpSpPr>
          <a:xfrm>
            <a:off x="8223506" y="4623269"/>
            <a:ext cx="3409517" cy="211015"/>
            <a:chOff x="8187070" y="1740886"/>
            <a:chExt cx="3409517" cy="211015"/>
          </a:xfrm>
        </p:grpSpPr>
        <p:cxnSp>
          <p:nvCxnSpPr>
            <p:cNvPr id="21" name="Straight Connector 20">
              <a:extLst>
                <a:ext uri="{FF2B5EF4-FFF2-40B4-BE49-F238E27FC236}">
                  <a16:creationId xmlns:a16="http://schemas.microsoft.com/office/drawing/2014/main" id="{6B41485C-C18B-432D-B151-D8CDD5653570}"/>
                </a:ext>
                <a:ext uri="{C183D7F6-B498-43B3-948B-1728B52AA6E4}">
                  <adec:decorative xmlns:adec="http://schemas.microsoft.com/office/drawing/2017/decorative" val="1"/>
                </a:ext>
              </a:extLst>
            </p:cNvPr>
            <p:cNvCxnSpPr>
              <a:cxnSpLocks/>
            </p:cNvCxnSpPr>
            <p:nvPr/>
          </p:nvCxnSpPr>
          <p:spPr>
            <a:xfrm rot="16200000">
              <a:off x="9976587" y="217971"/>
              <a:ext cx="0" cy="3240000"/>
            </a:xfrm>
            <a:prstGeom prst="line">
              <a:avLst/>
            </a:prstGeom>
            <a:ln w="19050">
              <a:solidFill>
                <a:srgbClr val="9F361D"/>
              </a:solidFill>
            </a:ln>
          </p:spPr>
          <p:style>
            <a:lnRef idx="1">
              <a:schemeClr val="accent1"/>
            </a:lnRef>
            <a:fillRef idx="0">
              <a:schemeClr val="accent1"/>
            </a:fillRef>
            <a:effectRef idx="0">
              <a:schemeClr val="accent1"/>
            </a:effectRef>
            <a:fontRef idx="minor">
              <a:schemeClr val="tx1"/>
            </a:fontRef>
          </p:style>
        </p:cxnSp>
        <p:sp>
          <p:nvSpPr>
            <p:cNvPr id="22" name="line and dot 25">
              <a:extLst>
                <a:ext uri="{FF2B5EF4-FFF2-40B4-BE49-F238E27FC236}">
                  <a16:creationId xmlns:a16="http://schemas.microsoft.com/office/drawing/2014/main" id="{799EA6B5-E80E-4845-902C-2195037B0897}"/>
                </a:ext>
                <a:ext uri="{C183D7F6-B498-43B3-948B-1728B52AA6E4}">
                  <adec:decorative xmlns:adec="http://schemas.microsoft.com/office/drawing/2017/decorative" val="1"/>
                </a:ext>
              </a:extLst>
            </p:cNvPr>
            <p:cNvSpPr/>
            <p:nvPr/>
          </p:nvSpPr>
          <p:spPr>
            <a:xfrm>
              <a:off x="8187070" y="1740886"/>
              <a:ext cx="211015" cy="211015"/>
            </a:xfrm>
            <a:prstGeom prst="ellipse">
              <a:avLst/>
            </a:prstGeom>
            <a:solidFill>
              <a:srgbClr val="9F361D"/>
            </a:solidFill>
            <a:ln>
              <a:noFill/>
            </a:ln>
            <a:effectLst>
              <a:glow rad="101600">
                <a:srgbClr val="9F361D">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grpSp>
        <p:nvGrpSpPr>
          <p:cNvPr id="17" name="Middle Line">
            <a:extLst>
              <a:ext uri="{FF2B5EF4-FFF2-40B4-BE49-F238E27FC236}">
                <a16:creationId xmlns:a16="http://schemas.microsoft.com/office/drawing/2014/main" id="{D7184778-A4C0-403E-9B98-CA80EC4147FF}"/>
              </a:ext>
              <a:ext uri="{C183D7F6-B498-43B3-948B-1728B52AA6E4}">
                <adec:decorative xmlns:adec="http://schemas.microsoft.com/office/drawing/2017/decorative" val="1"/>
              </a:ext>
            </a:extLst>
          </p:cNvPr>
          <p:cNvGrpSpPr/>
          <p:nvPr/>
        </p:nvGrpSpPr>
        <p:grpSpPr>
          <a:xfrm>
            <a:off x="8194803" y="3357854"/>
            <a:ext cx="3409517" cy="211015"/>
            <a:chOff x="8187070" y="1740886"/>
            <a:chExt cx="3409517" cy="211015"/>
          </a:xfrm>
        </p:grpSpPr>
        <p:cxnSp>
          <p:nvCxnSpPr>
            <p:cNvPr id="18" name="Straight Connector 17">
              <a:extLst>
                <a:ext uri="{FF2B5EF4-FFF2-40B4-BE49-F238E27FC236}">
                  <a16:creationId xmlns:a16="http://schemas.microsoft.com/office/drawing/2014/main" id="{56F9F928-28CD-49E0-8381-0727959241EB}"/>
                </a:ext>
                <a:ext uri="{C183D7F6-B498-43B3-948B-1728B52AA6E4}">
                  <adec:decorative xmlns:adec="http://schemas.microsoft.com/office/drawing/2017/decorative" val="1"/>
                </a:ext>
              </a:extLst>
            </p:cNvPr>
            <p:cNvCxnSpPr>
              <a:cxnSpLocks/>
            </p:cNvCxnSpPr>
            <p:nvPr/>
          </p:nvCxnSpPr>
          <p:spPr>
            <a:xfrm rot="16200000">
              <a:off x="9976587" y="217971"/>
              <a:ext cx="0" cy="3240000"/>
            </a:xfrm>
            <a:prstGeom prst="line">
              <a:avLst/>
            </a:prstGeom>
            <a:ln w="19050">
              <a:solidFill>
                <a:srgbClr val="9F361D"/>
              </a:solidFill>
            </a:ln>
          </p:spPr>
          <p:style>
            <a:lnRef idx="1">
              <a:schemeClr val="accent1"/>
            </a:lnRef>
            <a:fillRef idx="0">
              <a:schemeClr val="accent1"/>
            </a:fillRef>
            <a:effectRef idx="0">
              <a:schemeClr val="accent1"/>
            </a:effectRef>
            <a:fontRef idx="minor">
              <a:schemeClr val="tx1"/>
            </a:fontRef>
          </p:style>
        </p:cxnSp>
        <p:sp>
          <p:nvSpPr>
            <p:cNvPr id="19" name="line and dot 25">
              <a:extLst>
                <a:ext uri="{FF2B5EF4-FFF2-40B4-BE49-F238E27FC236}">
                  <a16:creationId xmlns:a16="http://schemas.microsoft.com/office/drawing/2014/main" id="{E3DA926A-BB10-44E0-A09B-41D6B071A085}"/>
                </a:ext>
                <a:ext uri="{C183D7F6-B498-43B3-948B-1728B52AA6E4}">
                  <adec:decorative xmlns:adec="http://schemas.microsoft.com/office/drawing/2017/decorative" val="1"/>
                </a:ext>
              </a:extLst>
            </p:cNvPr>
            <p:cNvSpPr/>
            <p:nvPr/>
          </p:nvSpPr>
          <p:spPr>
            <a:xfrm>
              <a:off x="8187070" y="1740886"/>
              <a:ext cx="211015" cy="211015"/>
            </a:xfrm>
            <a:prstGeom prst="ellipse">
              <a:avLst/>
            </a:prstGeom>
            <a:solidFill>
              <a:srgbClr val="9F361D"/>
            </a:solidFill>
            <a:ln>
              <a:noFill/>
            </a:ln>
            <a:effectLst>
              <a:glow rad="101600">
                <a:srgbClr val="9F361D">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grpSp>
        <p:nvGrpSpPr>
          <p:cNvPr id="14" name="Top Line">
            <a:extLst>
              <a:ext uri="{FF2B5EF4-FFF2-40B4-BE49-F238E27FC236}">
                <a16:creationId xmlns:a16="http://schemas.microsoft.com/office/drawing/2014/main" id="{FB1B11DA-942A-4603-8BDC-C4EDC7755B67}"/>
              </a:ext>
              <a:ext uri="{C183D7F6-B498-43B3-948B-1728B52AA6E4}">
                <adec:decorative xmlns:adec="http://schemas.microsoft.com/office/drawing/2017/decorative" val="1"/>
              </a:ext>
            </a:extLst>
          </p:cNvPr>
          <p:cNvGrpSpPr/>
          <p:nvPr/>
        </p:nvGrpSpPr>
        <p:grpSpPr>
          <a:xfrm>
            <a:off x="8194803" y="2141336"/>
            <a:ext cx="3409517" cy="211015"/>
            <a:chOff x="8187070" y="1740886"/>
            <a:chExt cx="3409517" cy="211015"/>
          </a:xfrm>
        </p:grpSpPr>
        <p:cxnSp>
          <p:nvCxnSpPr>
            <p:cNvPr id="15" name="Straight Connector 14">
              <a:extLst>
                <a:ext uri="{FF2B5EF4-FFF2-40B4-BE49-F238E27FC236}">
                  <a16:creationId xmlns:a16="http://schemas.microsoft.com/office/drawing/2014/main" id="{CA38A118-796E-4E86-AC24-B4E4D435A00B}"/>
                </a:ext>
                <a:ext uri="{C183D7F6-B498-43B3-948B-1728B52AA6E4}">
                  <adec:decorative xmlns:adec="http://schemas.microsoft.com/office/drawing/2017/decorative" val="1"/>
                </a:ext>
              </a:extLst>
            </p:cNvPr>
            <p:cNvCxnSpPr>
              <a:cxnSpLocks/>
            </p:cNvCxnSpPr>
            <p:nvPr/>
          </p:nvCxnSpPr>
          <p:spPr>
            <a:xfrm rot="16200000">
              <a:off x="9976587" y="217971"/>
              <a:ext cx="0" cy="3240000"/>
            </a:xfrm>
            <a:prstGeom prst="line">
              <a:avLst/>
            </a:prstGeom>
            <a:ln w="19050">
              <a:solidFill>
                <a:srgbClr val="9F361D"/>
              </a:solidFill>
            </a:ln>
          </p:spPr>
          <p:style>
            <a:lnRef idx="1">
              <a:schemeClr val="accent1"/>
            </a:lnRef>
            <a:fillRef idx="0">
              <a:schemeClr val="accent1"/>
            </a:fillRef>
            <a:effectRef idx="0">
              <a:schemeClr val="accent1"/>
            </a:effectRef>
            <a:fontRef idx="minor">
              <a:schemeClr val="tx1"/>
            </a:fontRef>
          </p:style>
        </p:cxnSp>
        <p:sp>
          <p:nvSpPr>
            <p:cNvPr id="16" name="line and dot 25">
              <a:extLst>
                <a:ext uri="{FF2B5EF4-FFF2-40B4-BE49-F238E27FC236}">
                  <a16:creationId xmlns:a16="http://schemas.microsoft.com/office/drawing/2014/main" id="{1E606FEE-30BB-4291-818C-0E727A7F5831}"/>
                </a:ext>
                <a:ext uri="{C183D7F6-B498-43B3-948B-1728B52AA6E4}">
                  <adec:decorative xmlns:adec="http://schemas.microsoft.com/office/drawing/2017/decorative" val="1"/>
                </a:ext>
              </a:extLst>
            </p:cNvPr>
            <p:cNvSpPr/>
            <p:nvPr/>
          </p:nvSpPr>
          <p:spPr>
            <a:xfrm>
              <a:off x="8187070" y="1740886"/>
              <a:ext cx="211015" cy="211015"/>
            </a:xfrm>
            <a:prstGeom prst="ellipse">
              <a:avLst/>
            </a:prstGeom>
            <a:solidFill>
              <a:srgbClr val="9F361D"/>
            </a:solidFill>
            <a:ln>
              <a:noFill/>
            </a:ln>
            <a:effectLst>
              <a:glow rad="101600">
                <a:srgbClr val="9F361D">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13" name="TextBox 1st Floor" descr="1st FLOOR: &#10;Whitewashed exterior provides a contemporary, yet classical, finish ">
            <a:extLst>
              <a:ext uri="{FF2B5EF4-FFF2-40B4-BE49-F238E27FC236}">
                <a16:creationId xmlns:a16="http://schemas.microsoft.com/office/drawing/2014/main" id="{79CCEBB4-7355-4447-8CE6-70547CB945E8}"/>
              </a:ext>
            </a:extLst>
          </p:cNvPr>
          <p:cNvSpPr txBox="1"/>
          <p:nvPr/>
        </p:nvSpPr>
        <p:spPr>
          <a:xfrm>
            <a:off x="8194803" y="3772903"/>
            <a:ext cx="3502481" cy="369332"/>
          </a:xfrm>
          <a:prstGeom prst="rect">
            <a:avLst/>
          </a:prstGeom>
          <a:noFill/>
        </p:spPr>
        <p:txBody>
          <a:bodyPr wrap="square" rtlCol="0">
            <a:spAutoFit/>
          </a:bodyPr>
          <a:lstStyle/>
          <a:p>
            <a:pPr algn="ctr">
              <a:spcAft>
                <a:spcPts val="600"/>
              </a:spcAft>
            </a:pPr>
            <a:r>
              <a:rPr lang="en-US" dirty="0">
                <a:solidFill>
                  <a:schemeClr val="bg1"/>
                </a:solidFill>
                <a:latin typeface="Century Gothic" panose="020B0502020202020204" pitchFamily="34" charset="0"/>
              </a:rPr>
              <a:t>Maximum ABV &amp; IBU By State</a:t>
            </a:r>
            <a:endParaRPr lang="en-US" sz="1600" dirty="0">
              <a:solidFill>
                <a:schemeClr val="bg1"/>
              </a:solidFill>
              <a:latin typeface="Century Gothic" panose="020B0502020202020204" pitchFamily="34" charset="0"/>
            </a:endParaRPr>
          </a:p>
        </p:txBody>
      </p:sp>
      <p:sp>
        <p:nvSpPr>
          <p:cNvPr id="12" name="TextBox 2nd Floor" descr="2nd FLOOR:&#10;Floor: Strategic window placement for an aesthetically pleasing exterior">
            <a:extLst>
              <a:ext uri="{FF2B5EF4-FFF2-40B4-BE49-F238E27FC236}">
                <a16:creationId xmlns:a16="http://schemas.microsoft.com/office/drawing/2014/main" id="{443A647A-755F-43FC-A450-7E6427710BF9}"/>
              </a:ext>
            </a:extLst>
          </p:cNvPr>
          <p:cNvSpPr txBox="1"/>
          <p:nvPr/>
        </p:nvSpPr>
        <p:spPr>
          <a:xfrm>
            <a:off x="8194803" y="2632906"/>
            <a:ext cx="3738751" cy="369332"/>
          </a:xfrm>
          <a:prstGeom prst="rect">
            <a:avLst/>
          </a:prstGeom>
          <a:noFill/>
        </p:spPr>
        <p:txBody>
          <a:bodyPr wrap="square" rtlCol="0">
            <a:spAutoFit/>
          </a:bodyPr>
          <a:lstStyle/>
          <a:p>
            <a:pPr algn="ctr">
              <a:spcAft>
                <a:spcPts val="600"/>
              </a:spcAft>
            </a:pPr>
            <a:r>
              <a:rPr lang="en-US" dirty="0">
                <a:solidFill>
                  <a:schemeClr val="bg1"/>
                </a:solidFill>
                <a:latin typeface="Century Gothic" panose="020B0502020202020204" pitchFamily="34" charset="0"/>
              </a:rPr>
              <a:t>Median ABV &amp; IBU By State</a:t>
            </a:r>
            <a:endParaRPr lang="en-US" sz="1600" dirty="0">
              <a:solidFill>
                <a:schemeClr val="bg1"/>
              </a:solidFill>
              <a:latin typeface="Century Gothic" panose="020B0502020202020204" pitchFamily="34" charset="0"/>
            </a:endParaRPr>
          </a:p>
        </p:txBody>
      </p:sp>
      <p:sp>
        <p:nvSpPr>
          <p:cNvPr id="11" name="TextBox 3rd Floor" descr="3rd FLOOR: &#10;Natural stone complements the surrounding environment">
            <a:extLst>
              <a:ext uri="{FF2B5EF4-FFF2-40B4-BE49-F238E27FC236}">
                <a16:creationId xmlns:a16="http://schemas.microsoft.com/office/drawing/2014/main" id="{DF3D9004-3108-482D-A0C9-45B09A3C0ADA}"/>
              </a:ext>
            </a:extLst>
          </p:cNvPr>
          <p:cNvSpPr txBox="1"/>
          <p:nvPr/>
        </p:nvSpPr>
        <p:spPr>
          <a:xfrm>
            <a:off x="8185406" y="1491449"/>
            <a:ext cx="3661994" cy="369332"/>
          </a:xfrm>
          <a:prstGeom prst="rect">
            <a:avLst/>
          </a:prstGeom>
          <a:noFill/>
        </p:spPr>
        <p:txBody>
          <a:bodyPr wrap="square" rtlCol="0">
            <a:spAutoFit/>
          </a:bodyPr>
          <a:lstStyle/>
          <a:p>
            <a:pPr algn="ctr">
              <a:spcAft>
                <a:spcPts val="600"/>
              </a:spcAft>
            </a:pPr>
            <a:r>
              <a:rPr lang="en-US" dirty="0">
                <a:solidFill>
                  <a:schemeClr val="bg1"/>
                </a:solidFill>
                <a:latin typeface="Century Gothic" panose="020B0502020202020204" pitchFamily="34" charset="0"/>
              </a:rPr>
              <a:t>Missing Values</a:t>
            </a:r>
          </a:p>
        </p:txBody>
      </p:sp>
      <p:sp>
        <p:nvSpPr>
          <p:cNvPr id="10" name="TextBox Roof" descr="ROOF: &#10;Dazzling Mediterranean Roman style roof tiles">
            <a:extLst>
              <a:ext uri="{FF2B5EF4-FFF2-40B4-BE49-F238E27FC236}">
                <a16:creationId xmlns:a16="http://schemas.microsoft.com/office/drawing/2014/main" id="{AC5C0364-541E-443A-9C81-6435F16B3C4F}"/>
              </a:ext>
            </a:extLst>
          </p:cNvPr>
          <p:cNvSpPr txBox="1"/>
          <p:nvPr/>
        </p:nvSpPr>
        <p:spPr>
          <a:xfrm>
            <a:off x="8185406" y="612112"/>
            <a:ext cx="3583303" cy="369332"/>
          </a:xfrm>
          <a:prstGeom prst="rect">
            <a:avLst/>
          </a:prstGeom>
          <a:noFill/>
        </p:spPr>
        <p:txBody>
          <a:bodyPr wrap="square" rtlCol="0">
            <a:spAutoFit/>
          </a:bodyPr>
          <a:lstStyle/>
          <a:p>
            <a:pPr algn="ctr">
              <a:spcAft>
                <a:spcPts val="600"/>
              </a:spcAft>
            </a:pPr>
            <a:r>
              <a:rPr lang="en-US" dirty="0">
                <a:solidFill>
                  <a:schemeClr val="bg1"/>
                </a:solidFill>
                <a:latin typeface="Century Gothic" panose="020B0502020202020204" pitchFamily="34" charset="0"/>
              </a:rPr>
              <a:t>Brewery Present by State</a:t>
            </a:r>
          </a:p>
        </p:txBody>
      </p:sp>
      <p:grpSp>
        <p:nvGrpSpPr>
          <p:cNvPr id="23" name="Top Line">
            <a:extLst>
              <a:ext uri="{FF2B5EF4-FFF2-40B4-BE49-F238E27FC236}">
                <a16:creationId xmlns:a16="http://schemas.microsoft.com/office/drawing/2014/main" id="{FB1B11DA-942A-4603-8BDC-C4EDC7755B67}"/>
              </a:ext>
              <a:ext uri="{C183D7F6-B498-43B3-948B-1728B52AA6E4}">
                <adec:decorative xmlns:adec="http://schemas.microsoft.com/office/drawing/2017/decorative" val="1"/>
              </a:ext>
            </a:extLst>
          </p:cNvPr>
          <p:cNvGrpSpPr/>
          <p:nvPr/>
        </p:nvGrpSpPr>
        <p:grpSpPr>
          <a:xfrm>
            <a:off x="8194803" y="1031999"/>
            <a:ext cx="3409517" cy="211015"/>
            <a:chOff x="8187070" y="1740886"/>
            <a:chExt cx="3409517" cy="211015"/>
          </a:xfrm>
        </p:grpSpPr>
        <p:cxnSp>
          <p:nvCxnSpPr>
            <p:cNvPr id="24" name="Straight Connector 23">
              <a:extLst>
                <a:ext uri="{FF2B5EF4-FFF2-40B4-BE49-F238E27FC236}">
                  <a16:creationId xmlns:a16="http://schemas.microsoft.com/office/drawing/2014/main" id="{CA38A118-796E-4E86-AC24-B4E4D435A00B}"/>
                </a:ext>
                <a:ext uri="{C183D7F6-B498-43B3-948B-1728B52AA6E4}">
                  <adec:decorative xmlns:adec="http://schemas.microsoft.com/office/drawing/2017/decorative" val="1"/>
                </a:ext>
              </a:extLst>
            </p:cNvPr>
            <p:cNvCxnSpPr>
              <a:cxnSpLocks/>
            </p:cNvCxnSpPr>
            <p:nvPr/>
          </p:nvCxnSpPr>
          <p:spPr>
            <a:xfrm rot="16200000">
              <a:off x="9976587" y="217971"/>
              <a:ext cx="0" cy="3240000"/>
            </a:xfrm>
            <a:prstGeom prst="line">
              <a:avLst/>
            </a:prstGeom>
            <a:ln w="19050">
              <a:solidFill>
                <a:srgbClr val="9F361D"/>
              </a:solidFill>
            </a:ln>
          </p:spPr>
          <p:style>
            <a:lnRef idx="1">
              <a:schemeClr val="accent1"/>
            </a:lnRef>
            <a:fillRef idx="0">
              <a:schemeClr val="accent1"/>
            </a:fillRef>
            <a:effectRef idx="0">
              <a:schemeClr val="accent1"/>
            </a:effectRef>
            <a:fontRef idx="minor">
              <a:schemeClr val="tx1"/>
            </a:fontRef>
          </p:style>
        </p:cxnSp>
        <p:sp>
          <p:nvSpPr>
            <p:cNvPr id="25" name="line and dot 25">
              <a:extLst>
                <a:ext uri="{FF2B5EF4-FFF2-40B4-BE49-F238E27FC236}">
                  <a16:creationId xmlns:a16="http://schemas.microsoft.com/office/drawing/2014/main" id="{1E606FEE-30BB-4291-818C-0E727A7F5831}"/>
                </a:ext>
                <a:ext uri="{C183D7F6-B498-43B3-948B-1728B52AA6E4}">
                  <adec:decorative xmlns:adec="http://schemas.microsoft.com/office/drawing/2017/decorative" val="1"/>
                </a:ext>
              </a:extLst>
            </p:cNvPr>
            <p:cNvSpPr/>
            <p:nvPr/>
          </p:nvSpPr>
          <p:spPr>
            <a:xfrm>
              <a:off x="8187070" y="1740886"/>
              <a:ext cx="211015" cy="211015"/>
            </a:xfrm>
            <a:prstGeom prst="ellipse">
              <a:avLst/>
            </a:prstGeom>
            <a:solidFill>
              <a:srgbClr val="9F361D"/>
            </a:solidFill>
            <a:ln>
              <a:noFill/>
            </a:ln>
            <a:effectLst>
              <a:glow rad="101600">
                <a:srgbClr val="9F361D">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26" name="TextBox 1st Floor" descr="1st FLOOR: &#10;Whitewashed exterior provides a contemporary, yet classical, finish ">
            <a:extLst>
              <a:ext uri="{FF2B5EF4-FFF2-40B4-BE49-F238E27FC236}">
                <a16:creationId xmlns:a16="http://schemas.microsoft.com/office/drawing/2014/main" id="{79CCEBB4-7355-4447-8CE6-70547CB945E8}"/>
              </a:ext>
            </a:extLst>
          </p:cNvPr>
          <p:cNvSpPr txBox="1"/>
          <p:nvPr/>
        </p:nvSpPr>
        <p:spPr>
          <a:xfrm>
            <a:off x="8194803" y="4935860"/>
            <a:ext cx="3502481" cy="646331"/>
          </a:xfrm>
          <a:prstGeom prst="rect">
            <a:avLst/>
          </a:prstGeom>
          <a:noFill/>
        </p:spPr>
        <p:txBody>
          <a:bodyPr wrap="square" rtlCol="0">
            <a:spAutoFit/>
          </a:bodyPr>
          <a:lstStyle/>
          <a:p>
            <a:pPr algn="ctr">
              <a:spcAft>
                <a:spcPts val="600"/>
              </a:spcAft>
            </a:pPr>
            <a:r>
              <a:rPr lang="en-US" dirty="0">
                <a:solidFill>
                  <a:schemeClr val="bg1"/>
                </a:solidFill>
                <a:latin typeface="Century Gothic" panose="020B0502020202020204" pitchFamily="34" charset="0"/>
              </a:rPr>
              <a:t>Summary Statistics &amp; Distribution of ABV</a:t>
            </a:r>
            <a:endParaRPr lang="en-US" sz="1600" dirty="0">
              <a:solidFill>
                <a:schemeClr val="bg1"/>
              </a:solidFill>
              <a:latin typeface="Century Gothic" panose="020B0502020202020204" pitchFamily="34" charset="0"/>
            </a:endParaRPr>
          </a:p>
        </p:txBody>
      </p:sp>
      <p:grpSp>
        <p:nvGrpSpPr>
          <p:cNvPr id="27" name="Bottom Line">
            <a:extLst>
              <a:ext uri="{FF2B5EF4-FFF2-40B4-BE49-F238E27FC236}">
                <a16:creationId xmlns:a16="http://schemas.microsoft.com/office/drawing/2014/main" id="{F2FD7996-8C6D-4F80-89E7-349B15857770}"/>
              </a:ext>
              <a:ext uri="{C183D7F6-B498-43B3-948B-1728B52AA6E4}">
                <adec:decorative xmlns:adec="http://schemas.microsoft.com/office/drawing/2017/decorative" val="1"/>
              </a:ext>
            </a:extLst>
          </p:cNvPr>
          <p:cNvGrpSpPr/>
          <p:nvPr/>
        </p:nvGrpSpPr>
        <p:grpSpPr>
          <a:xfrm>
            <a:off x="8252209" y="5627909"/>
            <a:ext cx="3409517" cy="211015"/>
            <a:chOff x="8187070" y="1740886"/>
            <a:chExt cx="3409517" cy="211015"/>
          </a:xfrm>
        </p:grpSpPr>
        <p:cxnSp>
          <p:nvCxnSpPr>
            <p:cNvPr id="28" name="Straight Connector 27">
              <a:extLst>
                <a:ext uri="{FF2B5EF4-FFF2-40B4-BE49-F238E27FC236}">
                  <a16:creationId xmlns:a16="http://schemas.microsoft.com/office/drawing/2014/main" id="{6B41485C-C18B-432D-B151-D8CDD5653570}"/>
                </a:ext>
                <a:ext uri="{C183D7F6-B498-43B3-948B-1728B52AA6E4}">
                  <adec:decorative xmlns:adec="http://schemas.microsoft.com/office/drawing/2017/decorative" val="1"/>
                </a:ext>
              </a:extLst>
            </p:cNvPr>
            <p:cNvCxnSpPr>
              <a:cxnSpLocks/>
            </p:cNvCxnSpPr>
            <p:nvPr/>
          </p:nvCxnSpPr>
          <p:spPr>
            <a:xfrm rot="16200000">
              <a:off x="9976587" y="217971"/>
              <a:ext cx="0" cy="3240000"/>
            </a:xfrm>
            <a:prstGeom prst="line">
              <a:avLst/>
            </a:prstGeom>
            <a:ln w="19050">
              <a:solidFill>
                <a:srgbClr val="9F361D"/>
              </a:solidFill>
            </a:ln>
          </p:spPr>
          <p:style>
            <a:lnRef idx="1">
              <a:schemeClr val="accent1"/>
            </a:lnRef>
            <a:fillRef idx="0">
              <a:schemeClr val="accent1"/>
            </a:fillRef>
            <a:effectRef idx="0">
              <a:schemeClr val="accent1"/>
            </a:effectRef>
            <a:fontRef idx="minor">
              <a:schemeClr val="tx1"/>
            </a:fontRef>
          </p:style>
        </p:cxnSp>
        <p:sp>
          <p:nvSpPr>
            <p:cNvPr id="29" name="line and dot 25">
              <a:extLst>
                <a:ext uri="{FF2B5EF4-FFF2-40B4-BE49-F238E27FC236}">
                  <a16:creationId xmlns:a16="http://schemas.microsoft.com/office/drawing/2014/main" id="{799EA6B5-E80E-4845-902C-2195037B0897}"/>
                </a:ext>
                <a:ext uri="{C183D7F6-B498-43B3-948B-1728B52AA6E4}">
                  <adec:decorative xmlns:adec="http://schemas.microsoft.com/office/drawing/2017/decorative" val="1"/>
                </a:ext>
              </a:extLst>
            </p:cNvPr>
            <p:cNvSpPr/>
            <p:nvPr/>
          </p:nvSpPr>
          <p:spPr>
            <a:xfrm>
              <a:off x="8187070" y="1740886"/>
              <a:ext cx="211015" cy="211015"/>
            </a:xfrm>
            <a:prstGeom prst="ellipse">
              <a:avLst/>
            </a:prstGeom>
            <a:solidFill>
              <a:srgbClr val="9F361D"/>
            </a:solidFill>
            <a:ln>
              <a:noFill/>
            </a:ln>
            <a:effectLst>
              <a:glow rad="101600">
                <a:srgbClr val="9F361D">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30" name="TextBox 1st Floor" descr="1st FLOOR: &#10;Whitewashed exterior provides a contemporary, yet classical, finish ">
            <a:extLst>
              <a:ext uri="{FF2B5EF4-FFF2-40B4-BE49-F238E27FC236}">
                <a16:creationId xmlns:a16="http://schemas.microsoft.com/office/drawing/2014/main" id="{79CCEBB4-7355-4447-8CE6-70547CB945E8}"/>
              </a:ext>
            </a:extLst>
          </p:cNvPr>
          <p:cNvSpPr txBox="1"/>
          <p:nvPr/>
        </p:nvSpPr>
        <p:spPr>
          <a:xfrm>
            <a:off x="8223506" y="5940500"/>
            <a:ext cx="3502481" cy="369332"/>
          </a:xfrm>
          <a:prstGeom prst="rect">
            <a:avLst/>
          </a:prstGeom>
          <a:noFill/>
        </p:spPr>
        <p:txBody>
          <a:bodyPr wrap="square" rtlCol="0">
            <a:spAutoFit/>
          </a:bodyPr>
          <a:lstStyle/>
          <a:p>
            <a:pPr algn="ctr">
              <a:spcAft>
                <a:spcPts val="600"/>
              </a:spcAft>
            </a:pPr>
            <a:r>
              <a:rPr lang="en-US" dirty="0">
                <a:solidFill>
                  <a:schemeClr val="bg1"/>
                </a:solidFill>
                <a:latin typeface="Century Gothic" panose="020B0502020202020204" pitchFamily="34" charset="0"/>
              </a:rPr>
              <a:t>IBU vs ABV Relationship</a:t>
            </a:r>
            <a:endParaRPr lang="en-US" sz="1600" dirty="0">
              <a:solidFill>
                <a:schemeClr val="bg1"/>
              </a:solidFill>
              <a:latin typeface="Century Gothic" panose="020B0502020202020204" pitchFamily="34" charset="0"/>
            </a:endParaRPr>
          </a:p>
        </p:txBody>
      </p:sp>
      <p:sp>
        <p:nvSpPr>
          <p:cNvPr id="31" name="Text Placeholder 2" descr="Designed to make the most of natural light, with soaring ceilings, 8ft doors, and spacious enough for the largest of  families, this really is a place where your home really can be your castle.">
            <a:extLst>
              <a:ext uri="{FF2B5EF4-FFF2-40B4-BE49-F238E27FC236}">
                <a16:creationId xmlns:a16="http://schemas.microsoft.com/office/drawing/2014/main" id="{498DA70D-0CA3-4389-9DCD-F7B9FFB80AB4}"/>
              </a:ext>
            </a:extLst>
          </p:cNvPr>
          <p:cNvSpPr>
            <a:spLocks noGrp="1"/>
          </p:cNvSpPr>
          <p:nvPr>
            <p:ph type="body" sz="quarter" idx="4294967295"/>
          </p:nvPr>
        </p:nvSpPr>
        <p:spPr>
          <a:xfrm>
            <a:off x="0" y="1782340"/>
            <a:ext cx="2393343" cy="4437514"/>
          </a:xfrm>
          <a:prstGeom prst="rect">
            <a:avLst/>
          </a:prstGeom>
        </p:spPr>
        <p:txBody>
          <a:bodyPr vert="horz" lIns="91440" tIns="45720" rIns="91440" bIns="45720" rtlCol="0" anchor="t">
            <a:normAutofit/>
          </a:bodyPr>
          <a:lstStyle/>
          <a:p>
            <a:pPr marL="0" indent="0">
              <a:buNone/>
            </a:pPr>
            <a:r>
              <a:rPr lang="en-US" altLang="en-US" sz="2000" dirty="0">
                <a:solidFill>
                  <a:schemeClr val="bg1"/>
                </a:solidFill>
              </a:rPr>
              <a:t>Given the two datasets shown, the Beers dataset</a:t>
            </a:r>
            <a:endParaRPr lang="en-US" dirty="0">
              <a:solidFill>
                <a:schemeClr val="bg1"/>
              </a:solidFill>
            </a:endParaRPr>
          </a:p>
          <a:p>
            <a:pPr marL="0" indent="0">
              <a:buNone/>
            </a:pPr>
            <a:r>
              <a:rPr lang="en-US" altLang="en-US" sz="2000" dirty="0">
                <a:solidFill>
                  <a:schemeClr val="bg1"/>
                </a:solidFill>
              </a:rPr>
              <a:t>contained 2,410 US craft beers and Breweries dataset contained 558 US breweries. An exploratory data analysis was performed to find the perfect beer.</a:t>
            </a:r>
            <a:endParaRPr lang="en-US">
              <a:solidFill>
                <a:schemeClr val="bg1"/>
              </a:solidFill>
            </a:endParaRPr>
          </a:p>
        </p:txBody>
      </p:sp>
      <p:pic>
        <p:nvPicPr>
          <p:cNvPr id="6" name="Picture 6" descr="Table&#10;&#10;Description automatically generated">
            <a:extLst>
              <a:ext uri="{FF2B5EF4-FFF2-40B4-BE49-F238E27FC236}">
                <a16:creationId xmlns:a16="http://schemas.microsoft.com/office/drawing/2014/main" id="{310623C9-0746-478C-BC53-927400498A26}"/>
              </a:ext>
            </a:extLst>
          </p:cNvPr>
          <p:cNvPicPr>
            <a:picLocks noChangeAspect="1"/>
          </p:cNvPicPr>
          <p:nvPr/>
        </p:nvPicPr>
        <p:blipFill>
          <a:blip r:embed="rId2"/>
          <a:stretch>
            <a:fillRect/>
          </a:stretch>
        </p:blipFill>
        <p:spPr>
          <a:xfrm>
            <a:off x="2342400" y="1655977"/>
            <a:ext cx="5347200" cy="876046"/>
          </a:xfrm>
          <a:prstGeom prst="rect">
            <a:avLst/>
          </a:prstGeom>
        </p:spPr>
      </p:pic>
      <p:sp>
        <p:nvSpPr>
          <p:cNvPr id="7" name="TextBox 6">
            <a:extLst>
              <a:ext uri="{FF2B5EF4-FFF2-40B4-BE49-F238E27FC236}">
                <a16:creationId xmlns:a16="http://schemas.microsoft.com/office/drawing/2014/main" id="{4C891370-E386-4344-865A-4AA6DD89F728}"/>
              </a:ext>
            </a:extLst>
          </p:cNvPr>
          <p:cNvSpPr txBox="1"/>
          <p:nvPr/>
        </p:nvSpPr>
        <p:spPr>
          <a:xfrm>
            <a:off x="2330400" y="1280400"/>
            <a:ext cx="5359200" cy="375332"/>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dirty="0"/>
              <a:t>Beers.csv Sample</a:t>
            </a:r>
            <a:endParaRPr lang="en-US"/>
          </a:p>
        </p:txBody>
      </p:sp>
      <p:pic>
        <p:nvPicPr>
          <p:cNvPr id="3" name="Picture 3" descr="Graphical user interface, application&#10;&#10;Description automatically generated">
            <a:extLst>
              <a:ext uri="{FF2B5EF4-FFF2-40B4-BE49-F238E27FC236}">
                <a16:creationId xmlns:a16="http://schemas.microsoft.com/office/drawing/2014/main" id="{C72A47CB-AEBD-45C8-AF5A-3B5C8851EB07}"/>
              </a:ext>
            </a:extLst>
          </p:cNvPr>
          <p:cNvPicPr>
            <a:picLocks noChangeAspect="1"/>
          </p:cNvPicPr>
          <p:nvPr/>
        </p:nvPicPr>
        <p:blipFill>
          <a:blip r:embed="rId3"/>
          <a:stretch>
            <a:fillRect/>
          </a:stretch>
        </p:blipFill>
        <p:spPr>
          <a:xfrm>
            <a:off x="2708400" y="3817203"/>
            <a:ext cx="4621200" cy="1179595"/>
          </a:xfrm>
          <a:prstGeom prst="rect">
            <a:avLst/>
          </a:prstGeom>
        </p:spPr>
      </p:pic>
      <p:sp>
        <p:nvSpPr>
          <p:cNvPr id="4" name="TextBox 3">
            <a:extLst>
              <a:ext uri="{FF2B5EF4-FFF2-40B4-BE49-F238E27FC236}">
                <a16:creationId xmlns:a16="http://schemas.microsoft.com/office/drawing/2014/main" id="{D9ED370F-BD09-4E19-861D-4D5FBAD93B25}"/>
              </a:ext>
            </a:extLst>
          </p:cNvPr>
          <p:cNvSpPr txBox="1"/>
          <p:nvPr/>
        </p:nvSpPr>
        <p:spPr>
          <a:xfrm>
            <a:off x="2702400" y="3452400"/>
            <a:ext cx="4621200" cy="369332"/>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dirty="0"/>
              <a:t>Breweries.csv Sample</a:t>
            </a:r>
            <a:endParaRPr lang="en-US"/>
          </a:p>
        </p:txBody>
      </p:sp>
    </p:spTree>
    <p:extLst>
      <p:ext uri="{BB962C8B-B14F-4D97-AF65-F5344CB8AC3E}">
        <p14:creationId xmlns:p14="http://schemas.microsoft.com/office/powerpoint/2010/main" val="3599938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wipe(left)">
                                      <p:cBhvr>
                                        <p:cTn id="7" dur="1000"/>
                                        <p:tgtEl>
                                          <p:spTgt spid="13">
                                            <p:txEl>
                                              <p:pRg st="0" end="0"/>
                                            </p:txEl>
                                          </p:spTgt>
                                        </p:tgtEl>
                                      </p:cBhvr>
                                    </p:animEffect>
                                  </p:childTnLst>
                                </p:cTn>
                              </p:par>
                            </p:childTnLst>
                          </p:cTn>
                        </p:par>
                        <p:par>
                          <p:cTn id="8" fill="hold">
                            <p:stCondLst>
                              <p:cond delay="1000"/>
                            </p:stCondLst>
                            <p:childTnLst>
                              <p:par>
                                <p:cTn id="9" presetID="22" presetClass="entr" presetSubtype="2"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wipe(right)">
                                      <p:cBhvr>
                                        <p:cTn id="11" dur="1000"/>
                                        <p:tgtEl>
                                          <p:spTgt spid="20"/>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12">
                                            <p:txEl>
                                              <p:pRg st="0" end="0"/>
                                            </p:txEl>
                                          </p:spTgt>
                                        </p:tgtEl>
                                        <p:attrNameLst>
                                          <p:attrName>style.visibility</p:attrName>
                                        </p:attrNameLst>
                                      </p:cBhvr>
                                      <p:to>
                                        <p:strVal val="visible"/>
                                      </p:to>
                                    </p:set>
                                    <p:animEffect transition="in" filter="wipe(left)">
                                      <p:cBhvr>
                                        <p:cTn id="15" dur="1000"/>
                                        <p:tgtEl>
                                          <p:spTgt spid="12">
                                            <p:txEl>
                                              <p:pRg st="0" end="0"/>
                                            </p:txEl>
                                          </p:spTgt>
                                        </p:tgtEl>
                                      </p:cBhvr>
                                    </p:animEffect>
                                  </p:childTnLst>
                                </p:cTn>
                              </p:par>
                            </p:childTnLst>
                          </p:cTn>
                        </p:par>
                        <p:par>
                          <p:cTn id="16" fill="hold">
                            <p:stCondLst>
                              <p:cond delay="3000"/>
                            </p:stCondLst>
                            <p:childTnLst>
                              <p:par>
                                <p:cTn id="17" presetID="22" presetClass="entr" presetSubtype="2"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right)">
                                      <p:cBhvr>
                                        <p:cTn id="19" dur="1000"/>
                                        <p:tgtEl>
                                          <p:spTgt spid="17"/>
                                        </p:tgtEl>
                                      </p:cBhvr>
                                    </p:animEffect>
                                  </p:childTnLst>
                                </p:cTn>
                              </p:par>
                            </p:childTnLst>
                          </p:cTn>
                        </p:par>
                        <p:par>
                          <p:cTn id="20" fill="hold">
                            <p:stCondLst>
                              <p:cond delay="4000"/>
                            </p:stCondLst>
                            <p:childTnLst>
                              <p:par>
                                <p:cTn id="21" presetID="22" presetClass="entr" presetSubtype="8" fill="hold" nodeType="afterEffect">
                                  <p:stCondLst>
                                    <p:cond delay="0"/>
                                  </p:stCondLst>
                                  <p:childTnLst>
                                    <p:set>
                                      <p:cBhvr>
                                        <p:cTn id="22" dur="1" fill="hold">
                                          <p:stCondLst>
                                            <p:cond delay="0"/>
                                          </p:stCondLst>
                                        </p:cTn>
                                        <p:tgtEl>
                                          <p:spTgt spid="11">
                                            <p:txEl>
                                              <p:pRg st="0" end="0"/>
                                            </p:txEl>
                                          </p:spTgt>
                                        </p:tgtEl>
                                        <p:attrNameLst>
                                          <p:attrName>style.visibility</p:attrName>
                                        </p:attrNameLst>
                                      </p:cBhvr>
                                      <p:to>
                                        <p:strVal val="visible"/>
                                      </p:to>
                                    </p:set>
                                    <p:animEffect transition="in" filter="wipe(left)">
                                      <p:cBhvr>
                                        <p:cTn id="23" dur="1000"/>
                                        <p:tgtEl>
                                          <p:spTgt spid="11">
                                            <p:txEl>
                                              <p:pRg st="0" end="0"/>
                                            </p:txEl>
                                          </p:spTgt>
                                        </p:tgtEl>
                                      </p:cBhvr>
                                    </p:animEffect>
                                  </p:childTnLst>
                                </p:cTn>
                              </p:par>
                            </p:childTnLst>
                          </p:cTn>
                        </p:par>
                        <p:par>
                          <p:cTn id="24" fill="hold">
                            <p:stCondLst>
                              <p:cond delay="5000"/>
                            </p:stCondLst>
                            <p:childTnLst>
                              <p:par>
                                <p:cTn id="25" presetID="22" presetClass="entr" presetSubtype="2"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right)">
                                      <p:cBhvr>
                                        <p:cTn id="27" dur="1000"/>
                                        <p:tgtEl>
                                          <p:spTgt spid="14"/>
                                        </p:tgtEl>
                                      </p:cBhvr>
                                    </p:animEffect>
                                  </p:childTnLst>
                                </p:cTn>
                              </p:par>
                            </p:childTnLst>
                          </p:cTn>
                        </p:par>
                        <p:par>
                          <p:cTn id="28" fill="hold">
                            <p:stCondLst>
                              <p:cond delay="6000"/>
                            </p:stCondLst>
                            <p:childTnLst>
                              <p:par>
                                <p:cTn id="29" presetID="22" presetClass="entr" presetSubtype="8" fill="hold" nodeType="afterEffect">
                                  <p:stCondLst>
                                    <p:cond delay="0"/>
                                  </p:stCondLst>
                                  <p:childTnLst>
                                    <p:set>
                                      <p:cBhvr>
                                        <p:cTn id="30" dur="1" fill="hold">
                                          <p:stCondLst>
                                            <p:cond delay="0"/>
                                          </p:stCondLst>
                                        </p:cTn>
                                        <p:tgtEl>
                                          <p:spTgt spid="10">
                                            <p:txEl>
                                              <p:pRg st="0" end="0"/>
                                            </p:txEl>
                                          </p:spTgt>
                                        </p:tgtEl>
                                        <p:attrNameLst>
                                          <p:attrName>style.visibility</p:attrName>
                                        </p:attrNameLst>
                                      </p:cBhvr>
                                      <p:to>
                                        <p:strVal val="visible"/>
                                      </p:to>
                                    </p:set>
                                    <p:animEffect transition="in" filter="wipe(left)">
                                      <p:cBhvr>
                                        <p:cTn id="31" dur="1000"/>
                                        <p:tgtEl>
                                          <p:spTgt spid="10">
                                            <p:txEl>
                                              <p:pRg st="0" end="0"/>
                                            </p:txEl>
                                          </p:spTgt>
                                        </p:tgtEl>
                                      </p:cBhvr>
                                    </p:animEffect>
                                  </p:childTnLst>
                                </p:cTn>
                              </p:par>
                            </p:childTnLst>
                          </p:cTn>
                        </p:par>
                        <p:par>
                          <p:cTn id="32" fill="hold">
                            <p:stCondLst>
                              <p:cond delay="7000"/>
                            </p:stCondLst>
                            <p:childTnLst>
                              <p:par>
                                <p:cTn id="33" presetID="22" presetClass="entr" presetSubtype="2" fill="hold" nodeType="after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wipe(right)">
                                      <p:cBhvr>
                                        <p:cTn id="35" dur="1000"/>
                                        <p:tgtEl>
                                          <p:spTgt spid="23"/>
                                        </p:tgtEl>
                                      </p:cBhvr>
                                    </p:animEffect>
                                  </p:childTnLst>
                                </p:cTn>
                              </p:par>
                            </p:childTnLst>
                          </p:cTn>
                        </p:par>
                        <p:par>
                          <p:cTn id="36" fill="hold">
                            <p:stCondLst>
                              <p:cond delay="8000"/>
                            </p:stCondLst>
                            <p:childTnLst>
                              <p:par>
                                <p:cTn id="37" presetID="22" presetClass="entr" presetSubtype="8" fill="hold" nodeType="afterEffect">
                                  <p:stCondLst>
                                    <p:cond delay="0"/>
                                  </p:stCondLst>
                                  <p:childTnLst>
                                    <p:set>
                                      <p:cBhvr>
                                        <p:cTn id="38" dur="1" fill="hold">
                                          <p:stCondLst>
                                            <p:cond delay="0"/>
                                          </p:stCondLst>
                                        </p:cTn>
                                        <p:tgtEl>
                                          <p:spTgt spid="26">
                                            <p:txEl>
                                              <p:pRg st="0" end="0"/>
                                            </p:txEl>
                                          </p:spTgt>
                                        </p:tgtEl>
                                        <p:attrNameLst>
                                          <p:attrName>style.visibility</p:attrName>
                                        </p:attrNameLst>
                                      </p:cBhvr>
                                      <p:to>
                                        <p:strVal val="visible"/>
                                      </p:to>
                                    </p:set>
                                    <p:animEffect transition="in" filter="wipe(left)">
                                      <p:cBhvr>
                                        <p:cTn id="39" dur="1000"/>
                                        <p:tgtEl>
                                          <p:spTgt spid="26">
                                            <p:txEl>
                                              <p:pRg st="0" end="0"/>
                                            </p:txEl>
                                          </p:spTgt>
                                        </p:tgtEl>
                                      </p:cBhvr>
                                    </p:animEffect>
                                  </p:childTnLst>
                                </p:cTn>
                              </p:par>
                            </p:childTnLst>
                          </p:cTn>
                        </p:par>
                        <p:par>
                          <p:cTn id="40" fill="hold">
                            <p:stCondLst>
                              <p:cond delay="9000"/>
                            </p:stCondLst>
                            <p:childTnLst>
                              <p:par>
                                <p:cTn id="41" presetID="22" presetClass="entr" presetSubtype="2" fill="hold"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wipe(right)">
                                      <p:cBhvr>
                                        <p:cTn id="43" dur="1000"/>
                                        <p:tgtEl>
                                          <p:spTgt spid="27"/>
                                        </p:tgtEl>
                                      </p:cBhvr>
                                    </p:animEffect>
                                  </p:childTnLst>
                                </p:cTn>
                              </p:par>
                            </p:childTnLst>
                          </p:cTn>
                        </p:par>
                        <p:par>
                          <p:cTn id="44" fill="hold">
                            <p:stCondLst>
                              <p:cond delay="10000"/>
                            </p:stCondLst>
                            <p:childTnLst>
                              <p:par>
                                <p:cTn id="45" presetID="22" presetClass="entr" presetSubtype="8" fill="hold" nodeType="afterEffect">
                                  <p:stCondLst>
                                    <p:cond delay="0"/>
                                  </p:stCondLst>
                                  <p:childTnLst>
                                    <p:set>
                                      <p:cBhvr>
                                        <p:cTn id="46" dur="1" fill="hold">
                                          <p:stCondLst>
                                            <p:cond delay="0"/>
                                          </p:stCondLst>
                                        </p:cTn>
                                        <p:tgtEl>
                                          <p:spTgt spid="30">
                                            <p:txEl>
                                              <p:pRg st="0" end="0"/>
                                            </p:txEl>
                                          </p:spTgt>
                                        </p:tgtEl>
                                        <p:attrNameLst>
                                          <p:attrName>style.visibility</p:attrName>
                                        </p:attrNameLst>
                                      </p:cBhvr>
                                      <p:to>
                                        <p:strVal val="visible"/>
                                      </p:to>
                                    </p:set>
                                    <p:animEffect transition="in" filter="wipe(left)">
                                      <p:cBhvr>
                                        <p:cTn id="47" dur="1000"/>
                                        <p:tgtEl>
                                          <p:spTgt spid="3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30B4D-566D-4845-B681-CFC0DE4B0485}"/>
              </a:ext>
            </a:extLst>
          </p:cNvPr>
          <p:cNvSpPr>
            <a:spLocks noGrp="1"/>
          </p:cNvSpPr>
          <p:nvPr>
            <p:ph type="title"/>
          </p:nvPr>
        </p:nvSpPr>
        <p:spPr/>
        <p:txBody>
          <a:bodyPr>
            <a:normAutofit/>
          </a:bodyPr>
          <a:lstStyle/>
          <a:p>
            <a:r>
              <a:rPr lang="en-US" dirty="0"/>
              <a:t>Brewery Present By State</a:t>
            </a:r>
          </a:p>
        </p:txBody>
      </p:sp>
      <p:sp>
        <p:nvSpPr>
          <p:cNvPr id="4" name="Text Placeholder 3">
            <a:extLst>
              <a:ext uri="{FF2B5EF4-FFF2-40B4-BE49-F238E27FC236}">
                <a16:creationId xmlns:a16="http://schemas.microsoft.com/office/drawing/2014/main" id="{5FD4249D-5306-410B-9C06-2B6EC6A4E64C}"/>
              </a:ext>
            </a:extLst>
          </p:cNvPr>
          <p:cNvSpPr>
            <a:spLocks noGrp="1"/>
          </p:cNvSpPr>
          <p:nvPr>
            <p:ph type="body" sz="half" idx="2"/>
          </p:nvPr>
        </p:nvSpPr>
        <p:spPr/>
        <p:txBody>
          <a:bodyPr vert="horz" lIns="91440" tIns="45720" rIns="91440" bIns="45720" rtlCol="0" anchor="t">
            <a:normAutofit/>
          </a:bodyPr>
          <a:lstStyle/>
          <a:p>
            <a:pPr marL="285750" indent="-285750">
              <a:buChar char="•"/>
            </a:pPr>
            <a:r>
              <a:rPr lang="en-US" dirty="0">
                <a:latin typeface="Century Gothic"/>
              </a:rPr>
              <a:t>Most of the U.S. breweries tend to be centered in California and Colorado. </a:t>
            </a:r>
          </a:p>
          <a:p>
            <a:pPr marL="285750" indent="-285750">
              <a:buChar char="•"/>
            </a:pPr>
            <a:r>
              <a:rPr lang="en-US" dirty="0">
                <a:latin typeface="Century Gothic"/>
              </a:rPr>
              <a:t>States with the fewest breweries are North Dakota, South Dakota, and West Virginia</a:t>
            </a:r>
            <a:endParaRPr lang="en-US"/>
          </a:p>
          <a:p>
            <a:endParaRPr lang="en-US" dirty="0">
              <a:latin typeface="Century Gothic"/>
            </a:endParaRPr>
          </a:p>
          <a:p>
            <a:r>
              <a:rPr lang="en-US" dirty="0">
                <a:latin typeface="Century Gothic"/>
              </a:rPr>
              <a:t>Note: Washington DC was removed because it is not a state.</a:t>
            </a:r>
            <a:endParaRPr lang="en-US"/>
          </a:p>
        </p:txBody>
      </p:sp>
      <p:sp>
        <p:nvSpPr>
          <p:cNvPr id="10" name="TextBox 3rd Floor">
            <a:extLst>
              <a:ext uri="{FF2B5EF4-FFF2-40B4-BE49-F238E27FC236}">
                <a16:creationId xmlns:a16="http://schemas.microsoft.com/office/drawing/2014/main" id="{0FAAB109-C81C-4FAA-AE05-34053E9A4CF7}"/>
              </a:ext>
              <a:ext uri="{C183D7F6-B498-43B3-948B-1728B52AA6E4}">
                <adec:decorative xmlns:adec="http://schemas.microsoft.com/office/drawing/2017/decorative" val="1"/>
              </a:ext>
            </a:extLst>
          </p:cNvPr>
          <p:cNvSpPr txBox="1"/>
          <p:nvPr/>
        </p:nvSpPr>
        <p:spPr>
          <a:xfrm>
            <a:off x="-6379464" y="1828800"/>
            <a:ext cx="1058303" cy="369332"/>
          </a:xfrm>
          <a:prstGeom prst="rect">
            <a:avLst/>
          </a:prstGeom>
          <a:noFill/>
        </p:spPr>
        <p:txBody>
          <a:bodyPr wrap="none" rtlCol="0">
            <a:spAutoFit/>
          </a:bodyPr>
          <a:lstStyle/>
          <a:p>
            <a:r>
              <a:rPr lang="en-US" dirty="0"/>
              <a:t>3</a:t>
            </a:r>
            <a:r>
              <a:rPr lang="en-US" baseline="30000" dirty="0"/>
              <a:t>rd</a:t>
            </a:r>
            <a:r>
              <a:rPr lang="en-US" dirty="0"/>
              <a:t> Floor</a:t>
            </a:r>
          </a:p>
        </p:txBody>
      </p:sp>
      <mc:AlternateContent xmlns:mc="http://schemas.openxmlformats.org/markup-compatibility/2006">
        <mc:Choice xmlns:am3d="http://schemas.microsoft.com/office/drawing/2017/model3d" Requires="am3d">
          <p:graphicFrame>
            <p:nvGraphicFramePr>
              <p:cNvPr id="8" name="3D 3rd Floor Top">
                <a:extLst>
                  <a:ext uri="{FF2B5EF4-FFF2-40B4-BE49-F238E27FC236}">
                    <a16:creationId xmlns:a16="http://schemas.microsoft.com/office/drawing/2014/main" id="{1AC42AED-F370-4130-933E-5874619B3ABD}"/>
                  </a:ext>
                  <a:ext uri="{C183D7F6-B498-43B3-948B-1728B52AA6E4}">
                    <adec:decorative xmlns:adec="http://schemas.microsoft.com/office/drawing/2017/decorative" val="1"/>
                  </a:ext>
                </a:extLst>
              </p:cNvPr>
              <p:cNvGraphicFramePr>
                <a:graphicFrameLocks noChangeAspect="1"/>
              </p:cNvGraphicFramePr>
              <p:nvPr>
                <p:extLst>
                  <p:ext uri="{D42A27DB-BD31-4B8C-83A1-F6EECF244321}">
                    <p14:modId xmlns:p14="http://schemas.microsoft.com/office/powerpoint/2010/main" val="3333146063"/>
                  </p:ext>
                </p:extLst>
              </p:nvPr>
            </p:nvGraphicFramePr>
            <p:xfrm>
              <a:off x="-7415784" y="2294964"/>
              <a:ext cx="3030175" cy="4046587"/>
            </p:xfrm>
            <a:graphic>
              <a:graphicData uri="http://schemas.microsoft.com/office/drawing/2017/model3d">
                <am3d:model3d r:embed="rId2">
                  <am3d:spPr>
                    <a:xfrm>
                      <a:off x="0" y="0"/>
                      <a:ext cx="3030175" cy="4046587"/>
                    </a:xfrm>
                    <a:prstGeom prst="rect">
                      <a:avLst/>
                    </a:prstGeom>
                  </am3d:spPr>
                  <am3d:camera>
                    <am3d:pos x="0" y="0" z="58891975"/>
                    <am3d:up dx="0" dy="36000000" dz="0"/>
                    <am3d:lookAt x="0" y="0" z="0"/>
                    <am3d:perspective fov="2700000"/>
                  </am3d:camera>
                  <am3d:trans>
                    <am3d:meterPerModelUnit n="571" d="1000000"/>
                    <am3d:preTrans dx="-92623560" dy="-16868570" dz="-15352191"/>
                    <am3d:scale>
                      <am3d:sx n="1000000" d="1000000"/>
                      <am3d:sy n="1000000" d="1000000"/>
                      <am3d:sz n="1000000" d="1000000"/>
                    </am3d:scale>
                    <am3d:rot ax="5400000"/>
                    <am3d:postTrans dx="0" dy="0" dz="0"/>
                  </am3d:trans>
                  <am3d:raster rName="Office3DRenderer" rVer="16.0.8326">
                    <am3d:blip r:embed="rId3"/>
                  </am3d:raster>
                  <am3d:objViewport viewportSz="584464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3rd Floor Top">
                <a:extLst>
                  <a:ext uri="{FF2B5EF4-FFF2-40B4-BE49-F238E27FC236}">
                    <a16:creationId xmlns:a16="http://schemas.microsoft.com/office/drawing/2014/main" id="{1AC42AED-F370-4130-933E-5874619B3A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nvPicPr>
            <p:blipFill>
              <a:blip r:embed="rId3"/>
              <a:stretch>
                <a:fillRect/>
              </a:stretch>
            </p:blipFill>
            <p:spPr>
              <a:xfrm>
                <a:off x="-7415784" y="2294964"/>
                <a:ext cx="3030175" cy="4046587"/>
              </a:xfrm>
              <a:prstGeom prst="rect">
                <a:avLst/>
              </a:prstGeom>
            </p:spPr>
          </p:pic>
        </mc:Fallback>
      </mc:AlternateContent>
      <p:sp>
        <p:nvSpPr>
          <p:cNvPr id="9" name="TextBox Roof">
            <a:extLst>
              <a:ext uri="{FF2B5EF4-FFF2-40B4-BE49-F238E27FC236}">
                <a16:creationId xmlns:a16="http://schemas.microsoft.com/office/drawing/2014/main" id="{00EAADDF-FCBB-4DBE-84D9-C6A4D63ACB36}"/>
              </a:ext>
              <a:ext uri="{C183D7F6-B498-43B3-948B-1728B52AA6E4}">
                <adec:decorative xmlns:adec="http://schemas.microsoft.com/office/drawing/2017/decorative" val="1"/>
              </a:ext>
            </a:extLst>
          </p:cNvPr>
          <p:cNvSpPr txBox="1"/>
          <p:nvPr/>
        </p:nvSpPr>
        <p:spPr>
          <a:xfrm>
            <a:off x="5425440" y="-926592"/>
            <a:ext cx="697627" cy="369332"/>
          </a:xfrm>
          <a:prstGeom prst="rect">
            <a:avLst/>
          </a:prstGeom>
          <a:noFill/>
        </p:spPr>
        <p:txBody>
          <a:bodyPr wrap="none" rtlCol="0">
            <a:spAutoFit/>
          </a:bodyPr>
          <a:lstStyle/>
          <a:p>
            <a:r>
              <a:rPr lang="en-US" dirty="0"/>
              <a:t>Roof</a:t>
            </a:r>
          </a:p>
        </p:txBody>
      </p:sp>
      <mc:AlternateContent xmlns:mc="http://schemas.openxmlformats.org/markup-compatibility/2006">
        <mc:Choice xmlns:am3d="http://schemas.microsoft.com/office/drawing/2017/model3d" Requires="am3d">
          <p:graphicFrame>
            <p:nvGraphicFramePr>
              <p:cNvPr id="7" name="3D Roof">
                <a:extLst>
                  <a:ext uri="{FF2B5EF4-FFF2-40B4-BE49-F238E27FC236}">
                    <a16:creationId xmlns:a16="http://schemas.microsoft.com/office/drawing/2014/main" id="{40305D84-E482-4A01-AD43-FDBF964DAB23}"/>
                  </a:ext>
                  <a:ext uri="{C183D7F6-B498-43B3-948B-1728B52AA6E4}">
                    <adec:decorative xmlns:adec="http://schemas.microsoft.com/office/drawing/2017/decorative" val="1"/>
                  </a:ext>
                </a:extLst>
              </p:cNvPr>
              <p:cNvGraphicFramePr>
                <a:graphicFrameLocks noChangeAspect="1"/>
              </p:cNvGraphicFramePr>
              <p:nvPr>
                <p:extLst>
                  <p:ext uri="{D42A27DB-BD31-4B8C-83A1-F6EECF244321}">
                    <p14:modId xmlns:p14="http://schemas.microsoft.com/office/powerpoint/2010/main" val="1041876577"/>
                  </p:ext>
                </p:extLst>
              </p:nvPr>
            </p:nvGraphicFramePr>
            <p:xfrm>
              <a:off x="783824" y="-1449970"/>
              <a:ext cx="4073917" cy="1233208"/>
            </p:xfrm>
            <a:graphic>
              <a:graphicData uri="http://schemas.microsoft.com/office/drawing/2017/model3d">
                <am3d:model3d r:embed="rId4">
                  <am3d:spPr>
                    <a:xfrm>
                      <a:off x="0" y="0"/>
                      <a:ext cx="4073917" cy="1233208"/>
                    </a:xfrm>
                    <a:prstGeom prst="rect">
                      <a:avLst/>
                    </a:prstGeom>
                  </am3d:spPr>
                  <am3d:camera>
                    <am3d:pos x="0" y="0" z="58146390"/>
                    <am3d:up dx="0" dy="36000000" dz="0"/>
                    <am3d:lookAt x="0" y="0" z="0"/>
                    <am3d:perspective fov="2700000"/>
                  </am3d:camera>
                  <am3d:trans>
                    <am3d:meterPerModelUnit n="546" d="1000000"/>
                    <am3d:preTrans dx="-88577836" dy="-17704851" dz="-14582696"/>
                    <am3d:scale>
                      <am3d:sx n="1000000" d="1000000"/>
                      <am3d:sy n="1000000" d="1000000"/>
                      <am3d:sz n="1000000" d="1000000"/>
                    </am3d:scale>
                    <am3d:rot/>
                    <am3d:postTrans dx="0" dy="0" dz="0"/>
                  </am3d:trans>
                  <am3d:raster rName="Office3DRenderer" rVer="16.0.8326">
                    <am3d:blip r:embed="rId5"/>
                  </am3d:raster>
                  <am3d:objViewport viewportSz="54186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Roof">
                <a:extLst>
                  <a:ext uri="{FF2B5EF4-FFF2-40B4-BE49-F238E27FC236}">
                    <a16:creationId xmlns:a16="http://schemas.microsoft.com/office/drawing/2014/main" id="{40305D84-E482-4A01-AD43-FDBF964DAB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nvPicPr>
            <p:blipFill>
              <a:blip r:embed="rId5"/>
              <a:stretch>
                <a:fillRect/>
              </a:stretch>
            </p:blipFill>
            <p:spPr>
              <a:xfrm>
                <a:off x="783824" y="-1449970"/>
                <a:ext cx="4073917" cy="1233208"/>
              </a:xfrm>
              <a:prstGeom prst="rect">
                <a:avLst/>
              </a:prstGeom>
            </p:spPr>
          </p:pic>
        </mc:Fallback>
      </mc:AlternateContent>
      <p:pic>
        <p:nvPicPr>
          <p:cNvPr id="5" name="Picture 11">
            <a:extLst>
              <a:ext uri="{FF2B5EF4-FFF2-40B4-BE49-F238E27FC236}">
                <a16:creationId xmlns:a16="http://schemas.microsoft.com/office/drawing/2014/main" id="{57A269A9-0E51-4481-A206-EFBDB9330D3F}"/>
              </a:ext>
            </a:extLst>
          </p:cNvPr>
          <p:cNvPicPr>
            <a:picLocks noChangeAspect="1"/>
          </p:cNvPicPr>
          <p:nvPr/>
        </p:nvPicPr>
        <p:blipFill>
          <a:blip r:embed="rId6"/>
          <a:stretch>
            <a:fillRect/>
          </a:stretch>
        </p:blipFill>
        <p:spPr>
          <a:xfrm>
            <a:off x="1148400" y="1603286"/>
            <a:ext cx="6517200" cy="4653429"/>
          </a:xfrm>
          <a:prstGeom prst="rect">
            <a:avLst/>
          </a:prstGeom>
        </p:spPr>
      </p:pic>
    </p:spTree>
    <p:extLst>
      <p:ext uri="{BB962C8B-B14F-4D97-AF65-F5344CB8AC3E}">
        <p14:creationId xmlns:p14="http://schemas.microsoft.com/office/powerpoint/2010/main" val="22030891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E17B0-D2CC-469B-9487-B382A8E107B7}"/>
              </a:ext>
            </a:extLst>
          </p:cNvPr>
          <p:cNvSpPr>
            <a:spLocks noGrp="1"/>
          </p:cNvSpPr>
          <p:nvPr>
            <p:ph type="title"/>
          </p:nvPr>
        </p:nvSpPr>
        <p:spPr/>
        <p:txBody>
          <a:bodyPr vert="horz" lIns="91440" tIns="45720" rIns="91440" bIns="45720" rtlCol="0" anchor="t">
            <a:normAutofit/>
          </a:bodyPr>
          <a:lstStyle/>
          <a:p>
            <a:r>
              <a:rPr lang="en-US" dirty="0">
                <a:latin typeface="Century Gothic"/>
              </a:rPr>
              <a:t>Missing Values</a:t>
            </a:r>
          </a:p>
        </p:txBody>
      </p:sp>
      <p:sp>
        <p:nvSpPr>
          <p:cNvPr id="3" name="TextBox 3rd Floor">
            <a:extLst>
              <a:ext uri="{FF2B5EF4-FFF2-40B4-BE49-F238E27FC236}">
                <a16:creationId xmlns:a16="http://schemas.microsoft.com/office/drawing/2014/main" id="{BD6CF2DC-653B-4D47-A697-9710AB175021}"/>
              </a:ext>
            </a:extLst>
          </p:cNvPr>
          <p:cNvSpPr txBox="1"/>
          <p:nvPr/>
        </p:nvSpPr>
        <p:spPr>
          <a:xfrm>
            <a:off x="1200302" y="6080347"/>
            <a:ext cx="4676004" cy="400110"/>
          </a:xfrm>
          <a:prstGeom prst="rect">
            <a:avLst/>
          </a:prstGeom>
          <a:noFill/>
        </p:spPr>
        <p:txBody>
          <a:bodyPr wrap="square" lIns="91440" tIns="45720" rIns="91440" bIns="45720" rtlCol="0" anchor="t">
            <a:spAutoFit/>
          </a:bodyPr>
          <a:lstStyle/>
          <a:p>
            <a:pPr algn="ctr"/>
            <a:r>
              <a:rPr lang="en-US" sz="2000" dirty="0">
                <a:solidFill>
                  <a:schemeClr val="bg1"/>
                </a:solidFill>
                <a:latin typeface="Century Gothic"/>
              </a:rPr>
              <a:t>IBU</a:t>
            </a:r>
            <a:endParaRPr lang="en-US" dirty="0"/>
          </a:p>
        </p:txBody>
      </p:sp>
      <p:grpSp>
        <p:nvGrpSpPr>
          <p:cNvPr id="9" name="Left Divider">
            <a:extLst>
              <a:ext uri="{FF2B5EF4-FFF2-40B4-BE49-F238E27FC236}">
                <a16:creationId xmlns:a16="http://schemas.microsoft.com/office/drawing/2014/main" id="{1051A856-3E09-48D7-A16C-BB592A12D513}"/>
              </a:ext>
              <a:ext uri="{C183D7F6-B498-43B3-948B-1728B52AA6E4}">
                <adec:decorative xmlns:adec="http://schemas.microsoft.com/office/drawing/2017/decorative" val="1"/>
              </a:ext>
            </a:extLst>
          </p:cNvPr>
          <p:cNvGrpSpPr/>
          <p:nvPr/>
        </p:nvGrpSpPr>
        <p:grpSpPr>
          <a:xfrm rot="16200000" flipV="1">
            <a:off x="3964536" y="3854925"/>
            <a:ext cx="4239827" cy="211015"/>
            <a:chOff x="8187070" y="1740886"/>
            <a:chExt cx="4182806" cy="211015"/>
          </a:xfrm>
        </p:grpSpPr>
        <p:cxnSp>
          <p:nvCxnSpPr>
            <p:cNvPr id="10" name="Straight Connector 9">
              <a:extLst>
                <a:ext uri="{FF2B5EF4-FFF2-40B4-BE49-F238E27FC236}">
                  <a16:creationId xmlns:a16="http://schemas.microsoft.com/office/drawing/2014/main" id="{7F56FD48-885B-4319-9D41-BC3AAB86AA0E}"/>
                </a:ext>
                <a:ext uri="{C183D7F6-B498-43B3-948B-1728B52AA6E4}">
                  <adec:decorative xmlns:adec="http://schemas.microsoft.com/office/drawing/2017/decorative" val="1"/>
                </a:ext>
              </a:extLst>
            </p:cNvPr>
            <p:cNvCxnSpPr>
              <a:cxnSpLocks/>
            </p:cNvCxnSpPr>
            <p:nvPr/>
          </p:nvCxnSpPr>
          <p:spPr>
            <a:xfrm rot="16200000">
              <a:off x="10363231" y="-168674"/>
              <a:ext cx="0" cy="4013290"/>
            </a:xfrm>
            <a:prstGeom prst="line">
              <a:avLst/>
            </a:prstGeom>
            <a:ln w="19050">
              <a:solidFill>
                <a:srgbClr val="9F361D"/>
              </a:solidFill>
            </a:ln>
          </p:spPr>
          <p:style>
            <a:lnRef idx="1">
              <a:schemeClr val="accent1"/>
            </a:lnRef>
            <a:fillRef idx="0">
              <a:schemeClr val="accent1"/>
            </a:fillRef>
            <a:effectRef idx="0">
              <a:schemeClr val="accent1"/>
            </a:effectRef>
            <a:fontRef idx="minor">
              <a:schemeClr val="tx1"/>
            </a:fontRef>
          </p:style>
        </p:cxnSp>
        <p:sp>
          <p:nvSpPr>
            <p:cNvPr id="11" name="line and dot 25">
              <a:extLst>
                <a:ext uri="{FF2B5EF4-FFF2-40B4-BE49-F238E27FC236}">
                  <a16:creationId xmlns:a16="http://schemas.microsoft.com/office/drawing/2014/main" id="{88ABB0C7-0FF7-4D0E-AB58-49135684F251}"/>
                </a:ext>
                <a:ext uri="{C183D7F6-B498-43B3-948B-1728B52AA6E4}">
                  <adec:decorative xmlns:adec="http://schemas.microsoft.com/office/drawing/2017/decorative" val="1"/>
                </a:ext>
              </a:extLst>
            </p:cNvPr>
            <p:cNvSpPr/>
            <p:nvPr/>
          </p:nvSpPr>
          <p:spPr>
            <a:xfrm>
              <a:off x="8187070" y="1740886"/>
              <a:ext cx="211015" cy="211015"/>
            </a:xfrm>
            <a:prstGeom prst="ellipse">
              <a:avLst/>
            </a:prstGeom>
            <a:solidFill>
              <a:srgbClr val="9F361D"/>
            </a:solidFill>
            <a:ln>
              <a:noFill/>
            </a:ln>
            <a:effectLst>
              <a:glow rad="101600">
                <a:srgbClr val="9F361D">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15" name="TextBox 3rd Floor">
            <a:extLst>
              <a:ext uri="{FF2B5EF4-FFF2-40B4-BE49-F238E27FC236}">
                <a16:creationId xmlns:a16="http://schemas.microsoft.com/office/drawing/2014/main" id="{BD6CF2DC-653B-4D47-A697-9710AB175021}"/>
              </a:ext>
            </a:extLst>
          </p:cNvPr>
          <p:cNvSpPr txBox="1"/>
          <p:nvPr/>
        </p:nvSpPr>
        <p:spPr>
          <a:xfrm>
            <a:off x="6250413" y="6080347"/>
            <a:ext cx="4676004" cy="400110"/>
          </a:xfrm>
          <a:prstGeom prst="rect">
            <a:avLst/>
          </a:prstGeom>
          <a:noFill/>
        </p:spPr>
        <p:txBody>
          <a:bodyPr wrap="square" lIns="91440" tIns="45720" rIns="91440" bIns="45720" rtlCol="0" anchor="t">
            <a:spAutoFit/>
          </a:bodyPr>
          <a:lstStyle/>
          <a:p>
            <a:pPr algn="ctr"/>
            <a:r>
              <a:rPr lang="en-US" sz="2000" dirty="0">
                <a:solidFill>
                  <a:schemeClr val="bg1"/>
                </a:solidFill>
                <a:latin typeface="Century Gothic"/>
              </a:rPr>
              <a:t>ABV</a:t>
            </a:r>
            <a:endParaRPr lang="en-US" dirty="0">
              <a:solidFill>
                <a:schemeClr val="bg1"/>
              </a:solidFill>
            </a:endParaRPr>
          </a:p>
        </p:txBody>
      </p:sp>
      <p:sp>
        <p:nvSpPr>
          <p:cNvPr id="4" name="TextBox 3rd Floor">
            <a:extLst>
              <a:ext uri="{FF2B5EF4-FFF2-40B4-BE49-F238E27FC236}">
                <a16:creationId xmlns:a16="http://schemas.microsoft.com/office/drawing/2014/main" id="{3C86ED5A-B781-4A04-ACA6-9DD55DC1F7C5}"/>
              </a:ext>
            </a:extLst>
          </p:cNvPr>
          <p:cNvSpPr txBox="1"/>
          <p:nvPr/>
        </p:nvSpPr>
        <p:spPr>
          <a:xfrm>
            <a:off x="1118702" y="1420747"/>
            <a:ext cx="4676004" cy="4585871"/>
          </a:xfrm>
          <a:prstGeom prst="rect">
            <a:avLst/>
          </a:prstGeom>
          <a:noFill/>
        </p:spPr>
        <p:txBody>
          <a:bodyPr wrap="square" lIns="91440" tIns="45720" rIns="91440" bIns="45720" rtlCol="0" anchor="t">
            <a:spAutoFit/>
          </a:bodyPr>
          <a:lstStyle/>
          <a:p>
            <a:pPr algn="ctr"/>
            <a:r>
              <a:rPr lang="en-US" sz="2000" dirty="0">
                <a:solidFill>
                  <a:schemeClr val="bg1"/>
                </a:solidFill>
              </a:rPr>
              <a:t>A total of 1,005 beers do not have recorded IBU values </a:t>
            </a:r>
            <a:r>
              <a:rPr lang="en-US" sz="2000" dirty="0">
                <a:solidFill>
                  <a:schemeClr val="bg1"/>
                </a:solidFill>
                <a:ea typeface="+mn-lt"/>
                <a:cs typeface="+mn-lt"/>
              </a:rPr>
              <a:t> in the dataset</a:t>
            </a:r>
          </a:p>
          <a:p>
            <a:pPr algn="ctr"/>
            <a:endParaRPr lang="en-US" sz="2000" dirty="0">
              <a:solidFill>
                <a:schemeClr val="bg1"/>
              </a:solidFill>
            </a:endParaRPr>
          </a:p>
          <a:p>
            <a:pPr algn="ctr"/>
            <a:r>
              <a:rPr lang="en-US" sz="2000" dirty="0">
                <a:solidFill>
                  <a:schemeClr val="bg1"/>
                </a:solidFill>
              </a:rPr>
              <a:t>“</a:t>
            </a:r>
            <a:r>
              <a:rPr lang="en-US" sz="1600" i="1" dirty="0">
                <a:solidFill>
                  <a:schemeClr val="bg1"/>
                </a:solidFill>
                <a:ea typeface="+mn-lt"/>
                <a:cs typeface="+mn-lt"/>
              </a:rPr>
              <a:t>IBUs are really interesting, but for the most part, we try not to emphasize them too much in anything consumer-facing. It’s not really relevant to your enjoyment of the product (…) Stone uses IBUs as an important quality control too, like most breweries, and while the consumer certainly wants to see it, we’re not making new beers to hit a certain IBU threshold.</a:t>
            </a:r>
            <a:r>
              <a:rPr lang="en-US" sz="2000" dirty="0">
                <a:solidFill>
                  <a:schemeClr val="bg1"/>
                </a:solidFill>
                <a:ea typeface="+mn-lt"/>
                <a:cs typeface="+mn-lt"/>
              </a:rPr>
              <a:t>”</a:t>
            </a:r>
          </a:p>
          <a:p>
            <a:pPr algn="ctr"/>
            <a:endParaRPr lang="en-US" sz="2000" dirty="0">
              <a:solidFill>
                <a:schemeClr val="bg1"/>
              </a:solidFill>
              <a:ea typeface="+mn-lt"/>
              <a:cs typeface="+mn-lt"/>
            </a:endParaRPr>
          </a:p>
          <a:p>
            <a:pPr algn="ctr"/>
            <a:r>
              <a:rPr lang="en-US" sz="2000" dirty="0">
                <a:solidFill>
                  <a:schemeClr val="bg1"/>
                </a:solidFill>
                <a:ea typeface="+mn-lt"/>
                <a:cs typeface="+mn-lt"/>
              </a:rPr>
              <a:t>--Steve Gonzalez, senior manager of Small Batch Brewing &amp; Innovation at Stone Brewing Company</a:t>
            </a:r>
            <a:endParaRPr lang="en-US" sz="2000" dirty="0">
              <a:solidFill>
                <a:schemeClr val="bg1"/>
              </a:solidFill>
            </a:endParaRPr>
          </a:p>
        </p:txBody>
      </p:sp>
      <p:sp>
        <p:nvSpPr>
          <p:cNvPr id="5" name="TextBox 3rd Floor">
            <a:extLst>
              <a:ext uri="{FF2B5EF4-FFF2-40B4-BE49-F238E27FC236}">
                <a16:creationId xmlns:a16="http://schemas.microsoft.com/office/drawing/2014/main" id="{B2755BEB-0C81-4917-A33D-773A8E7C21F4}"/>
              </a:ext>
            </a:extLst>
          </p:cNvPr>
          <p:cNvSpPr txBox="1"/>
          <p:nvPr/>
        </p:nvSpPr>
        <p:spPr>
          <a:xfrm>
            <a:off x="6347762" y="1758727"/>
            <a:ext cx="4676004" cy="3908762"/>
          </a:xfrm>
          <a:prstGeom prst="rect">
            <a:avLst/>
          </a:prstGeom>
          <a:noFill/>
        </p:spPr>
        <p:txBody>
          <a:bodyPr wrap="square" lIns="91440" tIns="45720" rIns="91440" bIns="45720" rtlCol="0" anchor="t">
            <a:spAutoFit/>
          </a:bodyPr>
          <a:lstStyle/>
          <a:p>
            <a:pPr algn="ctr"/>
            <a:r>
              <a:rPr lang="en-US" sz="2000" dirty="0">
                <a:solidFill>
                  <a:schemeClr val="bg1"/>
                </a:solidFill>
              </a:rPr>
              <a:t>A total of 62 beers do not have recorded ABV values in the dataset</a:t>
            </a:r>
          </a:p>
          <a:p>
            <a:pPr algn="ctr"/>
            <a:endParaRPr lang="en-US" sz="2000" dirty="0">
              <a:solidFill>
                <a:schemeClr val="bg1"/>
              </a:solidFill>
            </a:endParaRPr>
          </a:p>
          <a:p>
            <a:pPr algn="ctr"/>
            <a:r>
              <a:rPr lang="en-US" sz="1600" dirty="0">
                <a:solidFill>
                  <a:schemeClr val="bg1"/>
                </a:solidFill>
                <a:ea typeface="+mn-lt"/>
                <a:cs typeface="+mn-lt"/>
              </a:rPr>
              <a:t>In 1935, Congress banned the list of alcohol content to avoid "brew strength" wars between competitors.</a:t>
            </a:r>
          </a:p>
          <a:p>
            <a:pPr algn="ctr"/>
            <a:endParaRPr lang="en-US" sz="1600" dirty="0">
              <a:solidFill>
                <a:schemeClr val="bg1"/>
              </a:solidFill>
              <a:ea typeface="+mn-lt"/>
              <a:cs typeface="+mn-lt"/>
            </a:endParaRPr>
          </a:p>
          <a:p>
            <a:pPr algn="ctr"/>
            <a:r>
              <a:rPr lang="en-US" sz="1600" dirty="0">
                <a:solidFill>
                  <a:schemeClr val="bg1"/>
                </a:solidFill>
                <a:ea typeface="+mn-lt"/>
                <a:cs typeface="+mn-lt"/>
              </a:rPr>
              <a:t>In 1995, Coors Brewing Company won in a unanimous Supreme Court case which resulted in increased Freedom of Speech Amendment for commercial speech</a:t>
            </a:r>
          </a:p>
          <a:p>
            <a:pPr algn="ctr"/>
            <a:endParaRPr lang="en-US" sz="2000" dirty="0">
              <a:solidFill>
                <a:schemeClr val="bg1"/>
              </a:solidFill>
              <a:ea typeface="+mn-lt"/>
              <a:cs typeface="+mn-lt"/>
            </a:endParaRPr>
          </a:p>
          <a:p>
            <a:pPr algn="ctr"/>
            <a:r>
              <a:rPr lang="en-US" sz="2000" dirty="0">
                <a:solidFill>
                  <a:schemeClr val="bg1"/>
                </a:solidFill>
                <a:ea typeface="+mn-lt"/>
                <a:cs typeface="+mn-lt"/>
              </a:rPr>
              <a:t>-- Rubin vs. Coors Brewing Co. 514 U.S.476 (1995)</a:t>
            </a:r>
            <a:endParaRPr lang="en-US" sz="2000" dirty="0">
              <a:solidFill>
                <a:schemeClr val="bg1"/>
              </a:solidFill>
            </a:endParaRPr>
          </a:p>
        </p:txBody>
      </p:sp>
    </p:spTree>
    <p:extLst>
      <p:ext uri="{BB962C8B-B14F-4D97-AF65-F5344CB8AC3E}">
        <p14:creationId xmlns:p14="http://schemas.microsoft.com/office/powerpoint/2010/main" val="7449335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1000"/>
                                        <p:tgtEl>
                                          <p:spTgt spid="9"/>
                                        </p:tgtEl>
                                      </p:cBhvr>
                                    </p:animEffect>
                                  </p:childTnLst>
                                </p:cTn>
                              </p:par>
                            </p:childTnLst>
                          </p:cTn>
                        </p:par>
                        <p:par>
                          <p:cTn id="8" fill="hold">
                            <p:stCondLst>
                              <p:cond delay="1000"/>
                            </p:stCondLst>
                            <p:childTnLst>
                              <p:par>
                                <p:cTn id="9" presetID="47"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par>
                          <p:cTn id="14" fill="hold">
                            <p:stCondLst>
                              <p:cond delay="2000"/>
                            </p:stCondLst>
                            <p:childTnLst>
                              <p:par>
                                <p:cTn id="15" presetID="47" presetClass="entr" presetSubtype="0" fill="hold" grpId="0" nodeType="after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anim calcmode="lin" valueType="num">
                                      <p:cBhvr>
                                        <p:cTn id="18" dur="1000" fill="hold"/>
                                        <p:tgtEl>
                                          <p:spTgt spid="15"/>
                                        </p:tgtEl>
                                        <p:attrNameLst>
                                          <p:attrName>ppt_x</p:attrName>
                                        </p:attrNameLst>
                                      </p:cBhvr>
                                      <p:tavLst>
                                        <p:tav tm="0">
                                          <p:val>
                                            <p:strVal val="#ppt_x"/>
                                          </p:val>
                                        </p:tav>
                                        <p:tav tm="100000">
                                          <p:val>
                                            <p:strVal val="#ppt_x"/>
                                          </p:val>
                                        </p:tav>
                                      </p:tavLst>
                                    </p:anim>
                                    <p:anim calcmode="lin" valueType="num">
                                      <p:cBhvr>
                                        <p:cTn id="19" dur="1000" fill="hold"/>
                                        <p:tgtEl>
                                          <p:spTgt spid="15"/>
                                        </p:tgtEl>
                                        <p:attrNameLst>
                                          <p:attrName>ppt_y</p:attrName>
                                        </p:attrNameLst>
                                      </p:cBhvr>
                                      <p:tavLst>
                                        <p:tav tm="0">
                                          <p:val>
                                            <p:strVal val="#ppt_y-.1"/>
                                          </p:val>
                                        </p:tav>
                                        <p:tav tm="100000">
                                          <p:val>
                                            <p:strVal val="#ppt_y"/>
                                          </p:val>
                                        </p:tav>
                                      </p:tavLst>
                                    </p:anim>
                                  </p:childTnLst>
                                </p:cTn>
                              </p:par>
                            </p:childTnLst>
                          </p:cTn>
                        </p:par>
                        <p:par>
                          <p:cTn id="20" fill="hold">
                            <p:stCondLst>
                              <p:cond delay="3000"/>
                            </p:stCondLst>
                            <p:childTnLst>
                              <p:par>
                                <p:cTn id="21" presetID="47" presetClass="entr" presetSubtype="0"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1000"/>
                                        <p:tgtEl>
                                          <p:spTgt spid="4"/>
                                        </p:tgtEl>
                                      </p:cBhvr>
                                    </p:animEffect>
                                    <p:anim calcmode="lin" valueType="num">
                                      <p:cBhvr>
                                        <p:cTn id="24" dur="1000" fill="hold"/>
                                        <p:tgtEl>
                                          <p:spTgt spid="4"/>
                                        </p:tgtEl>
                                        <p:attrNameLst>
                                          <p:attrName>ppt_x</p:attrName>
                                        </p:attrNameLst>
                                      </p:cBhvr>
                                      <p:tavLst>
                                        <p:tav tm="0">
                                          <p:val>
                                            <p:strVal val="#ppt_x"/>
                                          </p:val>
                                        </p:tav>
                                        <p:tav tm="100000">
                                          <p:val>
                                            <p:strVal val="#ppt_x"/>
                                          </p:val>
                                        </p:tav>
                                      </p:tavLst>
                                    </p:anim>
                                    <p:anim calcmode="lin" valueType="num">
                                      <p:cBhvr>
                                        <p:cTn id="25" dur="1000" fill="hold"/>
                                        <p:tgtEl>
                                          <p:spTgt spid="4"/>
                                        </p:tgtEl>
                                        <p:attrNameLst>
                                          <p:attrName>ppt_y</p:attrName>
                                        </p:attrNameLst>
                                      </p:cBhvr>
                                      <p:tavLst>
                                        <p:tav tm="0">
                                          <p:val>
                                            <p:strVal val="#ppt_y-.1"/>
                                          </p:val>
                                        </p:tav>
                                        <p:tav tm="100000">
                                          <p:val>
                                            <p:strVal val="#ppt_y"/>
                                          </p:val>
                                        </p:tav>
                                      </p:tavLst>
                                    </p:anim>
                                  </p:childTnLst>
                                </p:cTn>
                              </p:par>
                            </p:childTnLst>
                          </p:cTn>
                        </p:par>
                        <p:par>
                          <p:cTn id="26" fill="hold">
                            <p:stCondLst>
                              <p:cond delay="4000"/>
                            </p:stCondLst>
                            <p:childTnLst>
                              <p:par>
                                <p:cTn id="27" presetID="47" presetClass="entr" presetSubtype="0" fill="hold" grpId="0"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1000"/>
                                        <p:tgtEl>
                                          <p:spTgt spid="5"/>
                                        </p:tgtEl>
                                      </p:cBhvr>
                                    </p:animEffect>
                                    <p:anim calcmode="lin" valueType="num">
                                      <p:cBhvr>
                                        <p:cTn id="30" dur="1000" fill="hold"/>
                                        <p:tgtEl>
                                          <p:spTgt spid="5"/>
                                        </p:tgtEl>
                                        <p:attrNameLst>
                                          <p:attrName>ppt_x</p:attrName>
                                        </p:attrNameLst>
                                      </p:cBhvr>
                                      <p:tavLst>
                                        <p:tav tm="0">
                                          <p:val>
                                            <p:strVal val="#ppt_x"/>
                                          </p:val>
                                        </p:tav>
                                        <p:tav tm="100000">
                                          <p:val>
                                            <p:strVal val="#ppt_x"/>
                                          </p:val>
                                        </p:tav>
                                      </p:tavLst>
                                    </p:anim>
                                    <p:anim calcmode="lin" valueType="num">
                                      <p:cBhvr>
                                        <p:cTn id="3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E17B0-D2CC-469B-9487-B382A8E107B7}"/>
              </a:ext>
            </a:extLst>
          </p:cNvPr>
          <p:cNvSpPr>
            <a:spLocks noGrp="1"/>
          </p:cNvSpPr>
          <p:nvPr>
            <p:ph type="title"/>
          </p:nvPr>
        </p:nvSpPr>
        <p:spPr/>
        <p:txBody>
          <a:bodyPr>
            <a:normAutofit/>
          </a:bodyPr>
          <a:lstStyle/>
          <a:p>
            <a:r>
              <a:rPr lang="en-US" dirty="0"/>
              <a:t>Median ABV &amp; IBU By State</a:t>
            </a:r>
          </a:p>
        </p:txBody>
      </p:sp>
      <p:sp>
        <p:nvSpPr>
          <p:cNvPr id="3" name="TextBox 3rd Floor">
            <a:extLst>
              <a:ext uri="{FF2B5EF4-FFF2-40B4-BE49-F238E27FC236}">
                <a16:creationId xmlns:a16="http://schemas.microsoft.com/office/drawing/2014/main" id="{BD6CF2DC-653B-4D47-A697-9710AB175021}"/>
              </a:ext>
            </a:extLst>
          </p:cNvPr>
          <p:cNvSpPr txBox="1"/>
          <p:nvPr/>
        </p:nvSpPr>
        <p:spPr>
          <a:xfrm>
            <a:off x="1152302" y="6179414"/>
            <a:ext cx="4826640" cy="400110"/>
          </a:xfrm>
          <a:prstGeom prst="rect">
            <a:avLst/>
          </a:prstGeom>
          <a:noFill/>
        </p:spPr>
        <p:txBody>
          <a:bodyPr wrap="square" rtlCol="0">
            <a:spAutoFit/>
          </a:bodyPr>
          <a:lstStyle/>
          <a:p>
            <a:pPr algn="ctr"/>
            <a:r>
              <a:rPr lang="en-US" sz="2000" dirty="0">
                <a:solidFill>
                  <a:schemeClr val="bg1"/>
                </a:solidFill>
                <a:latin typeface="Century Gothic" panose="020B0502020202020204" pitchFamily="34" charset="0"/>
              </a:rPr>
              <a:t>Median ABV By State</a:t>
            </a:r>
          </a:p>
        </p:txBody>
      </p:sp>
      <p:grpSp>
        <p:nvGrpSpPr>
          <p:cNvPr id="9" name="Left Divider">
            <a:extLst>
              <a:ext uri="{FF2B5EF4-FFF2-40B4-BE49-F238E27FC236}">
                <a16:creationId xmlns:a16="http://schemas.microsoft.com/office/drawing/2014/main" id="{1051A856-3E09-48D7-A16C-BB592A12D513}"/>
              </a:ext>
              <a:ext uri="{C183D7F6-B498-43B3-948B-1728B52AA6E4}">
                <adec:decorative xmlns:adec="http://schemas.microsoft.com/office/drawing/2017/decorative" val="1"/>
              </a:ext>
            </a:extLst>
          </p:cNvPr>
          <p:cNvGrpSpPr/>
          <p:nvPr/>
        </p:nvGrpSpPr>
        <p:grpSpPr>
          <a:xfrm rot="16200000" flipV="1">
            <a:off x="3964536" y="3854925"/>
            <a:ext cx="4239827" cy="211015"/>
            <a:chOff x="8187070" y="1740886"/>
            <a:chExt cx="4182806" cy="211015"/>
          </a:xfrm>
        </p:grpSpPr>
        <p:cxnSp>
          <p:nvCxnSpPr>
            <p:cNvPr id="10" name="Straight Connector 9">
              <a:extLst>
                <a:ext uri="{FF2B5EF4-FFF2-40B4-BE49-F238E27FC236}">
                  <a16:creationId xmlns:a16="http://schemas.microsoft.com/office/drawing/2014/main" id="{7F56FD48-885B-4319-9D41-BC3AAB86AA0E}"/>
                </a:ext>
                <a:ext uri="{C183D7F6-B498-43B3-948B-1728B52AA6E4}">
                  <adec:decorative xmlns:adec="http://schemas.microsoft.com/office/drawing/2017/decorative" val="1"/>
                </a:ext>
              </a:extLst>
            </p:cNvPr>
            <p:cNvCxnSpPr>
              <a:cxnSpLocks/>
            </p:cNvCxnSpPr>
            <p:nvPr/>
          </p:nvCxnSpPr>
          <p:spPr>
            <a:xfrm rot="16200000">
              <a:off x="10363231" y="-168674"/>
              <a:ext cx="0" cy="4013290"/>
            </a:xfrm>
            <a:prstGeom prst="line">
              <a:avLst/>
            </a:prstGeom>
            <a:ln w="19050">
              <a:solidFill>
                <a:srgbClr val="9F361D"/>
              </a:solidFill>
            </a:ln>
          </p:spPr>
          <p:style>
            <a:lnRef idx="1">
              <a:schemeClr val="accent1"/>
            </a:lnRef>
            <a:fillRef idx="0">
              <a:schemeClr val="accent1"/>
            </a:fillRef>
            <a:effectRef idx="0">
              <a:schemeClr val="accent1"/>
            </a:effectRef>
            <a:fontRef idx="minor">
              <a:schemeClr val="tx1"/>
            </a:fontRef>
          </p:style>
        </p:cxnSp>
        <p:sp>
          <p:nvSpPr>
            <p:cNvPr id="11" name="line and dot 25">
              <a:extLst>
                <a:ext uri="{FF2B5EF4-FFF2-40B4-BE49-F238E27FC236}">
                  <a16:creationId xmlns:a16="http://schemas.microsoft.com/office/drawing/2014/main" id="{88ABB0C7-0FF7-4D0E-AB58-49135684F251}"/>
                </a:ext>
                <a:ext uri="{C183D7F6-B498-43B3-948B-1728B52AA6E4}">
                  <adec:decorative xmlns:adec="http://schemas.microsoft.com/office/drawing/2017/decorative" val="1"/>
                </a:ext>
              </a:extLst>
            </p:cNvPr>
            <p:cNvSpPr/>
            <p:nvPr/>
          </p:nvSpPr>
          <p:spPr>
            <a:xfrm>
              <a:off x="8187070" y="1740886"/>
              <a:ext cx="211015" cy="211015"/>
            </a:xfrm>
            <a:prstGeom prst="ellipse">
              <a:avLst/>
            </a:prstGeom>
            <a:solidFill>
              <a:srgbClr val="9F361D"/>
            </a:solidFill>
            <a:ln>
              <a:noFill/>
            </a:ln>
            <a:effectLst>
              <a:glow rad="101600">
                <a:srgbClr val="9F361D">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7" name="TextBox 3rd Floor">
            <a:extLst>
              <a:ext uri="{FF2B5EF4-FFF2-40B4-BE49-F238E27FC236}">
                <a16:creationId xmlns:a16="http://schemas.microsoft.com/office/drawing/2014/main" id="{BD6CF2DC-653B-4D47-A697-9710AB175021}"/>
              </a:ext>
            </a:extLst>
          </p:cNvPr>
          <p:cNvSpPr txBox="1"/>
          <p:nvPr/>
        </p:nvSpPr>
        <p:spPr>
          <a:xfrm>
            <a:off x="6189958" y="6179414"/>
            <a:ext cx="4826640" cy="400110"/>
          </a:xfrm>
          <a:prstGeom prst="rect">
            <a:avLst/>
          </a:prstGeom>
          <a:noFill/>
        </p:spPr>
        <p:txBody>
          <a:bodyPr wrap="square" rtlCol="0">
            <a:spAutoFit/>
          </a:bodyPr>
          <a:lstStyle/>
          <a:p>
            <a:pPr algn="ctr"/>
            <a:r>
              <a:rPr lang="en-US" sz="2000" dirty="0">
                <a:solidFill>
                  <a:schemeClr val="bg1"/>
                </a:solidFill>
                <a:latin typeface="Century Gothic" panose="020B0502020202020204" pitchFamily="34" charset="0"/>
              </a:rPr>
              <a:t>Median IBU By State</a:t>
            </a:r>
          </a:p>
        </p:txBody>
      </p:sp>
      <p:pic>
        <p:nvPicPr>
          <p:cNvPr id="4" name="Picture 4" descr="Chart, histogram&#10;&#10;Description automatically generated">
            <a:extLst>
              <a:ext uri="{FF2B5EF4-FFF2-40B4-BE49-F238E27FC236}">
                <a16:creationId xmlns:a16="http://schemas.microsoft.com/office/drawing/2014/main" id="{5A78A38A-F2FC-40AB-86B6-DFA1DC38BBD0}"/>
              </a:ext>
            </a:extLst>
          </p:cNvPr>
          <p:cNvPicPr>
            <a:picLocks noChangeAspect="1"/>
          </p:cNvPicPr>
          <p:nvPr/>
        </p:nvPicPr>
        <p:blipFill>
          <a:blip r:embed="rId2"/>
          <a:stretch>
            <a:fillRect/>
          </a:stretch>
        </p:blipFill>
        <p:spPr>
          <a:xfrm>
            <a:off x="6524400" y="1975286"/>
            <a:ext cx="5455200" cy="3909429"/>
          </a:xfrm>
          <a:prstGeom prst="rect">
            <a:avLst/>
          </a:prstGeom>
        </p:spPr>
      </p:pic>
      <p:pic>
        <p:nvPicPr>
          <p:cNvPr id="6" name="Picture 7" descr="Chart, bar chart&#10;&#10;Description automatically generated">
            <a:extLst>
              <a:ext uri="{FF2B5EF4-FFF2-40B4-BE49-F238E27FC236}">
                <a16:creationId xmlns:a16="http://schemas.microsoft.com/office/drawing/2014/main" id="{BB5EE214-2251-4029-A676-D294861EAA07}"/>
              </a:ext>
            </a:extLst>
          </p:cNvPr>
          <p:cNvPicPr>
            <a:picLocks noChangeAspect="1"/>
          </p:cNvPicPr>
          <p:nvPr/>
        </p:nvPicPr>
        <p:blipFill>
          <a:blip r:embed="rId3"/>
          <a:stretch>
            <a:fillRect/>
          </a:stretch>
        </p:blipFill>
        <p:spPr>
          <a:xfrm>
            <a:off x="164400" y="1957286"/>
            <a:ext cx="5545200" cy="3951429"/>
          </a:xfrm>
          <a:prstGeom prst="rect">
            <a:avLst/>
          </a:prstGeom>
        </p:spPr>
      </p:pic>
    </p:spTree>
    <p:extLst>
      <p:ext uri="{BB962C8B-B14F-4D97-AF65-F5344CB8AC3E}">
        <p14:creationId xmlns:p14="http://schemas.microsoft.com/office/powerpoint/2010/main" val="30376569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1000"/>
                                        <p:tgtEl>
                                          <p:spTgt spid="9"/>
                                        </p:tgtEl>
                                      </p:cBhvr>
                                    </p:animEffect>
                                  </p:childTnLst>
                                </p:cTn>
                              </p:par>
                            </p:childTnLst>
                          </p:cTn>
                        </p:par>
                        <p:par>
                          <p:cTn id="8" fill="hold">
                            <p:stCondLst>
                              <p:cond delay="1000"/>
                            </p:stCondLst>
                            <p:childTnLst>
                              <p:par>
                                <p:cTn id="9" presetID="47"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par>
                          <p:cTn id="14" fill="hold">
                            <p:stCondLst>
                              <p:cond delay="2000"/>
                            </p:stCondLst>
                            <p:childTnLst>
                              <p:par>
                                <p:cTn id="15" presetID="47"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E17B0-D2CC-469B-9487-B382A8E107B7}"/>
              </a:ext>
            </a:extLst>
          </p:cNvPr>
          <p:cNvSpPr>
            <a:spLocks noGrp="1"/>
          </p:cNvSpPr>
          <p:nvPr>
            <p:ph type="title"/>
          </p:nvPr>
        </p:nvSpPr>
        <p:spPr/>
        <p:txBody>
          <a:bodyPr>
            <a:normAutofit/>
          </a:bodyPr>
          <a:lstStyle/>
          <a:p>
            <a:r>
              <a:rPr lang="en-US" dirty="0"/>
              <a:t>Maximum ABV &amp; IBU By State</a:t>
            </a:r>
          </a:p>
        </p:txBody>
      </p:sp>
      <p:sp>
        <p:nvSpPr>
          <p:cNvPr id="3" name="TextBox 3rd Floor">
            <a:extLst>
              <a:ext uri="{FF2B5EF4-FFF2-40B4-BE49-F238E27FC236}">
                <a16:creationId xmlns:a16="http://schemas.microsoft.com/office/drawing/2014/main" id="{BD6CF2DC-653B-4D47-A697-9710AB175021}"/>
              </a:ext>
            </a:extLst>
          </p:cNvPr>
          <p:cNvSpPr txBox="1"/>
          <p:nvPr/>
        </p:nvSpPr>
        <p:spPr>
          <a:xfrm>
            <a:off x="1152302" y="6179414"/>
            <a:ext cx="4826640" cy="400110"/>
          </a:xfrm>
          <a:prstGeom prst="rect">
            <a:avLst/>
          </a:prstGeom>
          <a:noFill/>
        </p:spPr>
        <p:txBody>
          <a:bodyPr wrap="square" rtlCol="0">
            <a:spAutoFit/>
          </a:bodyPr>
          <a:lstStyle/>
          <a:p>
            <a:pPr algn="ctr"/>
            <a:r>
              <a:rPr lang="en-US" sz="2000" dirty="0">
                <a:solidFill>
                  <a:schemeClr val="bg1"/>
                </a:solidFill>
                <a:latin typeface="Century Gothic" panose="020B0502020202020204" pitchFamily="34" charset="0"/>
              </a:rPr>
              <a:t>Maximum ABV By State</a:t>
            </a:r>
          </a:p>
        </p:txBody>
      </p:sp>
      <p:grpSp>
        <p:nvGrpSpPr>
          <p:cNvPr id="9" name="Left Divider">
            <a:extLst>
              <a:ext uri="{FF2B5EF4-FFF2-40B4-BE49-F238E27FC236}">
                <a16:creationId xmlns:a16="http://schemas.microsoft.com/office/drawing/2014/main" id="{1051A856-3E09-48D7-A16C-BB592A12D513}"/>
              </a:ext>
              <a:ext uri="{C183D7F6-B498-43B3-948B-1728B52AA6E4}">
                <adec:decorative xmlns:adec="http://schemas.microsoft.com/office/drawing/2017/decorative" val="1"/>
              </a:ext>
            </a:extLst>
          </p:cNvPr>
          <p:cNvGrpSpPr/>
          <p:nvPr/>
        </p:nvGrpSpPr>
        <p:grpSpPr>
          <a:xfrm rot="16200000" flipV="1">
            <a:off x="3964536" y="3854925"/>
            <a:ext cx="4239827" cy="211015"/>
            <a:chOff x="8187070" y="1740886"/>
            <a:chExt cx="4182806" cy="211015"/>
          </a:xfrm>
        </p:grpSpPr>
        <p:cxnSp>
          <p:nvCxnSpPr>
            <p:cNvPr id="10" name="Straight Connector 9">
              <a:extLst>
                <a:ext uri="{FF2B5EF4-FFF2-40B4-BE49-F238E27FC236}">
                  <a16:creationId xmlns:a16="http://schemas.microsoft.com/office/drawing/2014/main" id="{7F56FD48-885B-4319-9D41-BC3AAB86AA0E}"/>
                </a:ext>
                <a:ext uri="{C183D7F6-B498-43B3-948B-1728B52AA6E4}">
                  <adec:decorative xmlns:adec="http://schemas.microsoft.com/office/drawing/2017/decorative" val="1"/>
                </a:ext>
              </a:extLst>
            </p:cNvPr>
            <p:cNvCxnSpPr>
              <a:cxnSpLocks/>
            </p:cNvCxnSpPr>
            <p:nvPr/>
          </p:nvCxnSpPr>
          <p:spPr>
            <a:xfrm rot="16200000">
              <a:off x="10363231" y="-168674"/>
              <a:ext cx="0" cy="4013290"/>
            </a:xfrm>
            <a:prstGeom prst="line">
              <a:avLst/>
            </a:prstGeom>
            <a:ln w="19050">
              <a:solidFill>
                <a:srgbClr val="9F361D"/>
              </a:solidFill>
            </a:ln>
          </p:spPr>
          <p:style>
            <a:lnRef idx="1">
              <a:schemeClr val="accent1"/>
            </a:lnRef>
            <a:fillRef idx="0">
              <a:schemeClr val="accent1"/>
            </a:fillRef>
            <a:effectRef idx="0">
              <a:schemeClr val="accent1"/>
            </a:effectRef>
            <a:fontRef idx="minor">
              <a:schemeClr val="tx1"/>
            </a:fontRef>
          </p:style>
        </p:cxnSp>
        <p:sp>
          <p:nvSpPr>
            <p:cNvPr id="11" name="line and dot 25">
              <a:extLst>
                <a:ext uri="{FF2B5EF4-FFF2-40B4-BE49-F238E27FC236}">
                  <a16:creationId xmlns:a16="http://schemas.microsoft.com/office/drawing/2014/main" id="{88ABB0C7-0FF7-4D0E-AB58-49135684F251}"/>
                </a:ext>
                <a:ext uri="{C183D7F6-B498-43B3-948B-1728B52AA6E4}">
                  <adec:decorative xmlns:adec="http://schemas.microsoft.com/office/drawing/2017/decorative" val="1"/>
                </a:ext>
              </a:extLst>
            </p:cNvPr>
            <p:cNvSpPr/>
            <p:nvPr/>
          </p:nvSpPr>
          <p:spPr>
            <a:xfrm>
              <a:off x="8187070" y="1740886"/>
              <a:ext cx="211015" cy="211015"/>
            </a:xfrm>
            <a:prstGeom prst="ellipse">
              <a:avLst/>
            </a:prstGeom>
            <a:solidFill>
              <a:srgbClr val="9F361D"/>
            </a:solidFill>
            <a:ln>
              <a:noFill/>
            </a:ln>
            <a:effectLst>
              <a:glow rad="101600">
                <a:srgbClr val="9F361D">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7" name="TextBox 3rd Floor">
            <a:extLst>
              <a:ext uri="{FF2B5EF4-FFF2-40B4-BE49-F238E27FC236}">
                <a16:creationId xmlns:a16="http://schemas.microsoft.com/office/drawing/2014/main" id="{BD6CF2DC-653B-4D47-A697-9710AB175021}"/>
              </a:ext>
            </a:extLst>
          </p:cNvPr>
          <p:cNvSpPr txBox="1"/>
          <p:nvPr/>
        </p:nvSpPr>
        <p:spPr>
          <a:xfrm>
            <a:off x="6189958" y="6179414"/>
            <a:ext cx="4826640" cy="400110"/>
          </a:xfrm>
          <a:prstGeom prst="rect">
            <a:avLst/>
          </a:prstGeom>
          <a:noFill/>
        </p:spPr>
        <p:txBody>
          <a:bodyPr wrap="square" rtlCol="0">
            <a:spAutoFit/>
          </a:bodyPr>
          <a:lstStyle/>
          <a:p>
            <a:pPr algn="ctr"/>
            <a:r>
              <a:rPr lang="en-US" sz="2000" dirty="0">
                <a:solidFill>
                  <a:schemeClr val="bg1"/>
                </a:solidFill>
                <a:latin typeface="Century Gothic" panose="020B0502020202020204" pitchFamily="34" charset="0"/>
              </a:rPr>
              <a:t>Maximum IBU By State</a:t>
            </a:r>
          </a:p>
        </p:txBody>
      </p:sp>
      <p:pic>
        <p:nvPicPr>
          <p:cNvPr id="4" name="Picture 4">
            <a:extLst>
              <a:ext uri="{FF2B5EF4-FFF2-40B4-BE49-F238E27FC236}">
                <a16:creationId xmlns:a16="http://schemas.microsoft.com/office/drawing/2014/main" id="{431EBC67-4161-4E13-9F16-FF838F5FF4DB}"/>
              </a:ext>
            </a:extLst>
          </p:cNvPr>
          <p:cNvPicPr>
            <a:picLocks noChangeAspect="1"/>
          </p:cNvPicPr>
          <p:nvPr/>
        </p:nvPicPr>
        <p:blipFill rotWithShape="1">
          <a:blip r:embed="rId2"/>
          <a:srcRect l="24697" r="19848" b="151"/>
          <a:stretch/>
        </p:blipFill>
        <p:spPr>
          <a:xfrm>
            <a:off x="3440400" y="1847400"/>
            <a:ext cx="2196673" cy="3949209"/>
          </a:xfrm>
          <a:prstGeom prst="rect">
            <a:avLst/>
          </a:prstGeom>
        </p:spPr>
      </p:pic>
      <p:sp>
        <p:nvSpPr>
          <p:cNvPr id="5" name="TextBox 4">
            <a:extLst>
              <a:ext uri="{FF2B5EF4-FFF2-40B4-BE49-F238E27FC236}">
                <a16:creationId xmlns:a16="http://schemas.microsoft.com/office/drawing/2014/main" id="{89D08612-47B9-46B0-ADB6-87712B81B6BC}"/>
              </a:ext>
            </a:extLst>
          </p:cNvPr>
          <p:cNvSpPr txBox="1"/>
          <p:nvPr/>
        </p:nvSpPr>
        <p:spPr>
          <a:xfrm>
            <a:off x="266400" y="2942400"/>
            <a:ext cx="3379200"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bg1"/>
                </a:solidFill>
              </a:rPr>
              <a:t>From Louisville, Kentucky,</a:t>
            </a:r>
          </a:p>
          <a:p>
            <a:pPr algn="ctr"/>
            <a:r>
              <a:rPr lang="en-US" dirty="0">
                <a:solidFill>
                  <a:schemeClr val="bg1"/>
                </a:solidFill>
              </a:rPr>
              <a:t>Against the Grain Brewery's</a:t>
            </a:r>
          </a:p>
          <a:p>
            <a:pPr algn="ctr"/>
            <a:r>
              <a:rPr lang="en-US" dirty="0">
                <a:solidFill>
                  <a:schemeClr val="bg1"/>
                </a:solidFill>
              </a:rPr>
              <a:t>Presents </a:t>
            </a:r>
          </a:p>
          <a:p>
            <a:pPr algn="ctr"/>
            <a:r>
              <a:rPr lang="en-US" dirty="0">
                <a:solidFill>
                  <a:schemeClr val="bg1"/>
                </a:solidFill>
              </a:rPr>
              <a:t>Longdon Balling</a:t>
            </a:r>
          </a:p>
          <a:p>
            <a:pPr algn="ctr"/>
            <a:endParaRPr lang="en-US" dirty="0">
              <a:solidFill>
                <a:schemeClr val="bg1"/>
              </a:solidFill>
            </a:endParaRPr>
          </a:p>
          <a:p>
            <a:pPr algn="ctr"/>
            <a:r>
              <a:rPr lang="en-US" dirty="0">
                <a:solidFill>
                  <a:schemeClr val="bg1"/>
                </a:solidFill>
              </a:rPr>
              <a:t>With a smashing 12.5% ABV!</a:t>
            </a:r>
          </a:p>
        </p:txBody>
      </p:sp>
      <p:pic>
        <p:nvPicPr>
          <p:cNvPr id="12" name="Picture 12" descr="A glass of beer&#10;&#10;Description automatically generated">
            <a:extLst>
              <a:ext uri="{FF2B5EF4-FFF2-40B4-BE49-F238E27FC236}">
                <a16:creationId xmlns:a16="http://schemas.microsoft.com/office/drawing/2014/main" id="{BB356127-BA03-4DCF-80D2-887D8BE73DA3}"/>
              </a:ext>
            </a:extLst>
          </p:cNvPr>
          <p:cNvPicPr>
            <a:picLocks noChangeAspect="1"/>
          </p:cNvPicPr>
          <p:nvPr/>
        </p:nvPicPr>
        <p:blipFill rotWithShape="1">
          <a:blip r:embed="rId3"/>
          <a:srcRect l="8585" t="9038" r="10209" b="5539"/>
          <a:stretch/>
        </p:blipFill>
        <p:spPr>
          <a:xfrm>
            <a:off x="6561953" y="2085600"/>
            <a:ext cx="2098455" cy="3514979"/>
          </a:xfrm>
          <a:prstGeom prst="rect">
            <a:avLst/>
          </a:prstGeom>
        </p:spPr>
      </p:pic>
      <p:sp>
        <p:nvSpPr>
          <p:cNvPr id="13" name="TextBox 12">
            <a:extLst>
              <a:ext uri="{FF2B5EF4-FFF2-40B4-BE49-F238E27FC236}">
                <a16:creationId xmlns:a16="http://schemas.microsoft.com/office/drawing/2014/main" id="{A5DFF4EF-0560-4D71-A02E-A1388F4AC385}"/>
              </a:ext>
            </a:extLst>
          </p:cNvPr>
          <p:cNvSpPr txBox="1"/>
          <p:nvPr/>
        </p:nvSpPr>
        <p:spPr>
          <a:xfrm>
            <a:off x="8810400" y="2942400"/>
            <a:ext cx="3379200"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bg1"/>
                </a:solidFill>
              </a:rPr>
              <a:t>From Astoria, Oregon,</a:t>
            </a:r>
          </a:p>
          <a:p>
            <a:pPr algn="ctr"/>
            <a:r>
              <a:rPr lang="en-US" dirty="0">
                <a:solidFill>
                  <a:schemeClr val="bg1"/>
                </a:solidFill>
              </a:rPr>
              <a:t>Astoria Brewing Company's</a:t>
            </a:r>
          </a:p>
          <a:p>
            <a:pPr algn="ctr"/>
            <a:r>
              <a:rPr lang="en-US" dirty="0">
                <a:solidFill>
                  <a:schemeClr val="bg1"/>
                </a:solidFill>
              </a:rPr>
              <a:t>Presents </a:t>
            </a:r>
          </a:p>
          <a:p>
            <a:pPr algn="ctr"/>
            <a:r>
              <a:rPr lang="en-US" dirty="0">
                <a:solidFill>
                  <a:schemeClr val="bg1"/>
                </a:solidFill>
              </a:rPr>
              <a:t>Bitter Bitch Imperial IPA</a:t>
            </a:r>
          </a:p>
          <a:p>
            <a:pPr algn="ctr"/>
            <a:endParaRPr lang="en-US" dirty="0">
              <a:solidFill>
                <a:schemeClr val="bg1"/>
              </a:solidFill>
            </a:endParaRPr>
          </a:p>
          <a:p>
            <a:pPr algn="ctr"/>
            <a:r>
              <a:rPr lang="en-US" dirty="0">
                <a:solidFill>
                  <a:schemeClr val="bg1"/>
                </a:solidFill>
              </a:rPr>
              <a:t>With a whopping IBU of 138!</a:t>
            </a:r>
          </a:p>
        </p:txBody>
      </p:sp>
    </p:spTree>
    <p:extLst>
      <p:ext uri="{BB962C8B-B14F-4D97-AF65-F5344CB8AC3E}">
        <p14:creationId xmlns:p14="http://schemas.microsoft.com/office/powerpoint/2010/main" val="6440626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1000"/>
                                        <p:tgtEl>
                                          <p:spTgt spid="9"/>
                                        </p:tgtEl>
                                      </p:cBhvr>
                                    </p:animEffect>
                                  </p:childTnLst>
                                </p:cTn>
                              </p:par>
                            </p:childTnLst>
                          </p:cTn>
                        </p:par>
                        <p:par>
                          <p:cTn id="8" fill="hold">
                            <p:stCondLst>
                              <p:cond delay="1000"/>
                            </p:stCondLst>
                            <p:childTnLst>
                              <p:par>
                                <p:cTn id="9" presetID="47"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par>
                          <p:cTn id="14" fill="hold">
                            <p:stCondLst>
                              <p:cond delay="2000"/>
                            </p:stCondLst>
                            <p:childTnLst>
                              <p:par>
                                <p:cTn id="15" presetID="47"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30B4D-566D-4845-B681-CFC0DE4B0485}"/>
              </a:ext>
            </a:extLst>
          </p:cNvPr>
          <p:cNvSpPr>
            <a:spLocks noGrp="1"/>
          </p:cNvSpPr>
          <p:nvPr>
            <p:ph type="title"/>
          </p:nvPr>
        </p:nvSpPr>
        <p:spPr/>
        <p:txBody>
          <a:bodyPr>
            <a:normAutofit/>
          </a:bodyPr>
          <a:lstStyle/>
          <a:p>
            <a:r>
              <a:rPr lang="en-US" dirty="0"/>
              <a:t>Summary Statistics &amp; Distribution of ABV</a:t>
            </a:r>
          </a:p>
        </p:txBody>
      </p:sp>
      <p:sp>
        <p:nvSpPr>
          <p:cNvPr id="4" name="Text Placeholder 3">
            <a:extLst>
              <a:ext uri="{FF2B5EF4-FFF2-40B4-BE49-F238E27FC236}">
                <a16:creationId xmlns:a16="http://schemas.microsoft.com/office/drawing/2014/main" id="{5FD4249D-5306-410B-9C06-2B6EC6A4E64C}"/>
              </a:ext>
            </a:extLst>
          </p:cNvPr>
          <p:cNvSpPr>
            <a:spLocks noGrp="1"/>
          </p:cNvSpPr>
          <p:nvPr>
            <p:ph type="body" sz="half" idx="2"/>
          </p:nvPr>
        </p:nvSpPr>
        <p:spPr/>
        <p:txBody>
          <a:bodyPr vert="horz" lIns="91440" tIns="45720" rIns="91440" bIns="45720" rtlCol="0" anchor="t">
            <a:normAutofit/>
          </a:bodyPr>
          <a:lstStyle/>
          <a:p>
            <a:pPr marL="285750" indent="-285750">
              <a:buChar char="•"/>
            </a:pPr>
            <a:endParaRPr lang="en-US" dirty="0">
              <a:latin typeface="Century Gothic"/>
            </a:endParaRPr>
          </a:p>
          <a:p>
            <a:pPr marL="285750" indent="-285750">
              <a:buChar char="•"/>
            </a:pPr>
            <a:endParaRPr lang="en-US" dirty="0">
              <a:latin typeface="Century Gothic"/>
            </a:endParaRPr>
          </a:p>
          <a:p>
            <a:pPr marL="285750" indent="-285750">
              <a:buChar char="•"/>
            </a:pPr>
            <a:r>
              <a:rPr lang="en-US" dirty="0">
                <a:latin typeface="Century Gothic"/>
              </a:rPr>
              <a:t>Most beers ABV are centered at a little over 5%</a:t>
            </a:r>
            <a:endParaRPr lang="en-US"/>
          </a:p>
          <a:p>
            <a:pPr marL="285750" indent="-285750">
              <a:buChar char="•"/>
            </a:pPr>
            <a:endParaRPr lang="en-US" dirty="0">
              <a:latin typeface="Century Gothic"/>
            </a:endParaRPr>
          </a:p>
          <a:p>
            <a:endParaRPr lang="en-US" dirty="0">
              <a:latin typeface="Century Gothic"/>
            </a:endParaRPr>
          </a:p>
          <a:p>
            <a:pPr marL="285750" indent="-285750">
              <a:buChar char="•"/>
            </a:pPr>
            <a:r>
              <a:rPr lang="en-US" dirty="0">
                <a:latin typeface="Century Gothic"/>
              </a:rPr>
              <a:t>75% of Beers recorded are at or below 6.8% ABV</a:t>
            </a:r>
          </a:p>
          <a:p>
            <a:pPr marL="285750" indent="-285750">
              <a:buChar char="•"/>
            </a:pPr>
            <a:endParaRPr lang="en-US" dirty="0">
              <a:latin typeface="Century Gothic" panose="020B0502020202020204" pitchFamily="34" charset="0"/>
            </a:endParaRPr>
          </a:p>
          <a:p>
            <a:pPr marL="285750" indent="-285750">
              <a:buChar char="•"/>
            </a:pPr>
            <a:endParaRPr lang="en-US" dirty="0">
              <a:latin typeface="Century Gothic" panose="020B0502020202020204" pitchFamily="34" charset="0"/>
            </a:endParaRPr>
          </a:p>
          <a:p>
            <a:pPr marL="285750" indent="-285750">
              <a:buChar char="•"/>
            </a:pPr>
            <a:r>
              <a:rPr lang="en-US" dirty="0">
                <a:latin typeface="Century Gothic"/>
              </a:rPr>
              <a:t>Maximum ABV is 12.5% while minimum ABV is 2.7%</a:t>
            </a:r>
            <a:endParaRPr lang="en-US" dirty="0">
              <a:latin typeface="Century Gothic" panose="020B0502020202020204" pitchFamily="34" charset="0"/>
            </a:endParaRPr>
          </a:p>
          <a:p>
            <a:pPr marL="285750" indent="-285750">
              <a:buChar char="•"/>
            </a:pPr>
            <a:endParaRPr lang="en-US" dirty="0">
              <a:latin typeface="Century Gothic" panose="020B0502020202020204" pitchFamily="34" charset="0"/>
            </a:endParaRPr>
          </a:p>
          <a:p>
            <a:pPr marL="285750" indent="-285750">
              <a:buChar char="•"/>
            </a:pPr>
            <a:endParaRPr lang="en-US" dirty="0">
              <a:latin typeface="Century Gothic" panose="020B0502020202020204" pitchFamily="34" charset="0"/>
            </a:endParaRPr>
          </a:p>
        </p:txBody>
      </p:sp>
      <p:sp>
        <p:nvSpPr>
          <p:cNvPr id="10" name="TextBox 3rd Floor">
            <a:extLst>
              <a:ext uri="{FF2B5EF4-FFF2-40B4-BE49-F238E27FC236}">
                <a16:creationId xmlns:a16="http://schemas.microsoft.com/office/drawing/2014/main" id="{0FAAB109-C81C-4FAA-AE05-34053E9A4CF7}"/>
              </a:ext>
              <a:ext uri="{C183D7F6-B498-43B3-948B-1728B52AA6E4}">
                <adec:decorative xmlns:adec="http://schemas.microsoft.com/office/drawing/2017/decorative" val="1"/>
              </a:ext>
            </a:extLst>
          </p:cNvPr>
          <p:cNvSpPr txBox="1"/>
          <p:nvPr/>
        </p:nvSpPr>
        <p:spPr>
          <a:xfrm>
            <a:off x="-6379464" y="1828800"/>
            <a:ext cx="1058303" cy="369332"/>
          </a:xfrm>
          <a:prstGeom prst="rect">
            <a:avLst/>
          </a:prstGeom>
          <a:noFill/>
        </p:spPr>
        <p:txBody>
          <a:bodyPr wrap="none" rtlCol="0">
            <a:spAutoFit/>
          </a:bodyPr>
          <a:lstStyle/>
          <a:p>
            <a:r>
              <a:rPr lang="en-US" dirty="0"/>
              <a:t>3</a:t>
            </a:r>
            <a:r>
              <a:rPr lang="en-US" baseline="30000" dirty="0"/>
              <a:t>rd</a:t>
            </a:r>
            <a:r>
              <a:rPr lang="en-US" dirty="0"/>
              <a:t> Floor</a:t>
            </a:r>
          </a:p>
        </p:txBody>
      </p:sp>
      <mc:AlternateContent xmlns:mc="http://schemas.openxmlformats.org/markup-compatibility/2006">
        <mc:Choice xmlns:am3d="http://schemas.microsoft.com/office/drawing/2017/model3d" Requires="am3d">
          <p:graphicFrame>
            <p:nvGraphicFramePr>
              <p:cNvPr id="8" name="3D 3rd Floor Top">
                <a:extLst>
                  <a:ext uri="{FF2B5EF4-FFF2-40B4-BE49-F238E27FC236}">
                    <a16:creationId xmlns:a16="http://schemas.microsoft.com/office/drawing/2014/main" id="{1AC42AED-F370-4130-933E-5874619B3ABD}"/>
                  </a:ext>
                  <a:ext uri="{C183D7F6-B498-43B3-948B-1728B52AA6E4}">
                    <adec:decorative xmlns:adec="http://schemas.microsoft.com/office/drawing/2017/decorative" val="1"/>
                  </a:ext>
                </a:extLst>
              </p:cNvPr>
              <p:cNvGraphicFramePr>
                <a:graphicFrameLocks noChangeAspect="1"/>
              </p:cNvGraphicFramePr>
              <p:nvPr>
                <p:extLst>
                  <p:ext uri="{D42A27DB-BD31-4B8C-83A1-F6EECF244321}">
                    <p14:modId xmlns:p14="http://schemas.microsoft.com/office/powerpoint/2010/main" val="3333146063"/>
                  </p:ext>
                </p:extLst>
              </p:nvPr>
            </p:nvGraphicFramePr>
            <p:xfrm>
              <a:off x="-7415784" y="2294964"/>
              <a:ext cx="3030175" cy="4046587"/>
            </p:xfrm>
            <a:graphic>
              <a:graphicData uri="http://schemas.microsoft.com/office/drawing/2017/model3d">
                <am3d:model3d r:embed="rId2">
                  <am3d:spPr>
                    <a:xfrm>
                      <a:off x="0" y="0"/>
                      <a:ext cx="3030175" cy="4046587"/>
                    </a:xfrm>
                    <a:prstGeom prst="rect">
                      <a:avLst/>
                    </a:prstGeom>
                  </am3d:spPr>
                  <am3d:camera>
                    <am3d:pos x="0" y="0" z="58891975"/>
                    <am3d:up dx="0" dy="36000000" dz="0"/>
                    <am3d:lookAt x="0" y="0" z="0"/>
                    <am3d:perspective fov="2700000"/>
                  </am3d:camera>
                  <am3d:trans>
                    <am3d:meterPerModelUnit n="571" d="1000000"/>
                    <am3d:preTrans dx="-92623560" dy="-16868570" dz="-15352191"/>
                    <am3d:scale>
                      <am3d:sx n="1000000" d="1000000"/>
                      <am3d:sy n="1000000" d="1000000"/>
                      <am3d:sz n="1000000" d="1000000"/>
                    </am3d:scale>
                    <am3d:rot ax="5400000"/>
                    <am3d:postTrans dx="0" dy="0" dz="0"/>
                  </am3d:trans>
                  <am3d:raster rName="Office3DRenderer" rVer="16.0.8326">
                    <am3d:blip r:embed="rId3"/>
                  </am3d:raster>
                  <am3d:objViewport viewportSz="584464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3rd Floor Top">
                <a:extLst>
                  <a:ext uri="{FF2B5EF4-FFF2-40B4-BE49-F238E27FC236}">
                    <a16:creationId xmlns:a16="http://schemas.microsoft.com/office/drawing/2014/main" id="{1AC42AED-F370-4130-933E-5874619B3A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nvPicPr>
            <p:blipFill>
              <a:blip r:embed="rId3"/>
              <a:stretch>
                <a:fillRect/>
              </a:stretch>
            </p:blipFill>
            <p:spPr>
              <a:xfrm>
                <a:off x="-7415784" y="2294964"/>
                <a:ext cx="3030175" cy="4046587"/>
              </a:xfrm>
              <a:prstGeom prst="rect">
                <a:avLst/>
              </a:prstGeom>
            </p:spPr>
          </p:pic>
        </mc:Fallback>
      </mc:AlternateContent>
      <p:sp>
        <p:nvSpPr>
          <p:cNvPr id="9" name="TextBox Roof">
            <a:extLst>
              <a:ext uri="{FF2B5EF4-FFF2-40B4-BE49-F238E27FC236}">
                <a16:creationId xmlns:a16="http://schemas.microsoft.com/office/drawing/2014/main" id="{00EAADDF-FCBB-4DBE-84D9-C6A4D63ACB36}"/>
              </a:ext>
              <a:ext uri="{C183D7F6-B498-43B3-948B-1728B52AA6E4}">
                <adec:decorative xmlns:adec="http://schemas.microsoft.com/office/drawing/2017/decorative" val="1"/>
              </a:ext>
            </a:extLst>
          </p:cNvPr>
          <p:cNvSpPr txBox="1"/>
          <p:nvPr/>
        </p:nvSpPr>
        <p:spPr>
          <a:xfrm>
            <a:off x="5425440" y="-926592"/>
            <a:ext cx="697627" cy="369332"/>
          </a:xfrm>
          <a:prstGeom prst="rect">
            <a:avLst/>
          </a:prstGeom>
          <a:noFill/>
        </p:spPr>
        <p:txBody>
          <a:bodyPr wrap="none" rtlCol="0">
            <a:spAutoFit/>
          </a:bodyPr>
          <a:lstStyle/>
          <a:p>
            <a:r>
              <a:rPr lang="en-US" dirty="0"/>
              <a:t>Roof</a:t>
            </a:r>
          </a:p>
        </p:txBody>
      </p:sp>
      <mc:AlternateContent xmlns:mc="http://schemas.openxmlformats.org/markup-compatibility/2006">
        <mc:Choice xmlns:am3d="http://schemas.microsoft.com/office/drawing/2017/model3d" Requires="am3d">
          <p:graphicFrame>
            <p:nvGraphicFramePr>
              <p:cNvPr id="7" name="3D Roof">
                <a:extLst>
                  <a:ext uri="{FF2B5EF4-FFF2-40B4-BE49-F238E27FC236}">
                    <a16:creationId xmlns:a16="http://schemas.microsoft.com/office/drawing/2014/main" id="{40305D84-E482-4A01-AD43-FDBF964DAB23}"/>
                  </a:ext>
                  <a:ext uri="{C183D7F6-B498-43B3-948B-1728B52AA6E4}">
                    <adec:decorative xmlns:adec="http://schemas.microsoft.com/office/drawing/2017/decorative" val="1"/>
                  </a:ext>
                </a:extLst>
              </p:cNvPr>
              <p:cNvGraphicFramePr>
                <a:graphicFrameLocks noChangeAspect="1"/>
              </p:cNvGraphicFramePr>
              <p:nvPr>
                <p:extLst>
                  <p:ext uri="{D42A27DB-BD31-4B8C-83A1-F6EECF244321}">
                    <p14:modId xmlns:p14="http://schemas.microsoft.com/office/powerpoint/2010/main" val="1041876577"/>
                  </p:ext>
                </p:extLst>
              </p:nvPr>
            </p:nvGraphicFramePr>
            <p:xfrm>
              <a:off x="783824" y="-1449970"/>
              <a:ext cx="4073917" cy="1233208"/>
            </p:xfrm>
            <a:graphic>
              <a:graphicData uri="http://schemas.microsoft.com/office/drawing/2017/model3d">
                <am3d:model3d r:embed="rId4">
                  <am3d:spPr>
                    <a:xfrm>
                      <a:off x="0" y="0"/>
                      <a:ext cx="4073917" cy="1233208"/>
                    </a:xfrm>
                    <a:prstGeom prst="rect">
                      <a:avLst/>
                    </a:prstGeom>
                  </am3d:spPr>
                  <am3d:camera>
                    <am3d:pos x="0" y="0" z="58146390"/>
                    <am3d:up dx="0" dy="36000000" dz="0"/>
                    <am3d:lookAt x="0" y="0" z="0"/>
                    <am3d:perspective fov="2700000"/>
                  </am3d:camera>
                  <am3d:trans>
                    <am3d:meterPerModelUnit n="546" d="1000000"/>
                    <am3d:preTrans dx="-88577836" dy="-17704851" dz="-14582696"/>
                    <am3d:scale>
                      <am3d:sx n="1000000" d="1000000"/>
                      <am3d:sy n="1000000" d="1000000"/>
                      <am3d:sz n="1000000" d="1000000"/>
                    </am3d:scale>
                    <am3d:rot/>
                    <am3d:postTrans dx="0" dy="0" dz="0"/>
                  </am3d:trans>
                  <am3d:raster rName="Office3DRenderer" rVer="16.0.8326">
                    <am3d:blip r:embed="rId5"/>
                  </am3d:raster>
                  <am3d:objViewport viewportSz="54186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Roof">
                <a:extLst>
                  <a:ext uri="{FF2B5EF4-FFF2-40B4-BE49-F238E27FC236}">
                    <a16:creationId xmlns:a16="http://schemas.microsoft.com/office/drawing/2014/main" id="{40305D84-E482-4A01-AD43-FDBF964DAB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nvPicPr>
            <p:blipFill>
              <a:blip r:embed="rId5"/>
              <a:stretch>
                <a:fillRect/>
              </a:stretch>
            </p:blipFill>
            <p:spPr>
              <a:xfrm>
                <a:off x="783824" y="-1449970"/>
                <a:ext cx="4073917" cy="1233208"/>
              </a:xfrm>
              <a:prstGeom prst="rect">
                <a:avLst/>
              </a:prstGeom>
            </p:spPr>
          </p:pic>
        </mc:Fallback>
      </mc:AlternateContent>
      <p:pic>
        <p:nvPicPr>
          <p:cNvPr id="5" name="Picture 11" descr="Chart, histogram&#10;&#10;Description automatically generated">
            <a:extLst>
              <a:ext uri="{FF2B5EF4-FFF2-40B4-BE49-F238E27FC236}">
                <a16:creationId xmlns:a16="http://schemas.microsoft.com/office/drawing/2014/main" id="{E610AC08-1C67-46DA-8029-04B444987C35}"/>
              </a:ext>
            </a:extLst>
          </p:cNvPr>
          <p:cNvPicPr>
            <a:picLocks noChangeAspect="1"/>
          </p:cNvPicPr>
          <p:nvPr/>
        </p:nvPicPr>
        <p:blipFill>
          <a:blip r:embed="rId6"/>
          <a:stretch>
            <a:fillRect/>
          </a:stretch>
        </p:blipFill>
        <p:spPr>
          <a:xfrm>
            <a:off x="1058400" y="1459286"/>
            <a:ext cx="6589200" cy="4701429"/>
          </a:xfrm>
          <a:prstGeom prst="rect">
            <a:avLst/>
          </a:prstGeom>
        </p:spPr>
      </p:pic>
    </p:spTree>
    <p:extLst>
      <p:ext uri="{BB962C8B-B14F-4D97-AF65-F5344CB8AC3E}">
        <p14:creationId xmlns:p14="http://schemas.microsoft.com/office/powerpoint/2010/main" val="3997939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AF3F9-29F3-4C46-9AAD-D38CC902BF2D}"/>
              </a:ext>
            </a:extLst>
          </p:cNvPr>
          <p:cNvSpPr>
            <a:spLocks noGrp="1"/>
          </p:cNvSpPr>
          <p:nvPr>
            <p:ph type="title"/>
          </p:nvPr>
        </p:nvSpPr>
        <p:spPr>
          <a:xfrm>
            <a:off x="43106" y="1182046"/>
            <a:ext cx="2350237" cy="678735"/>
          </a:xfrm>
        </p:spPr>
        <p:txBody>
          <a:bodyPr>
            <a:normAutofit fontScale="90000"/>
          </a:bodyPr>
          <a:lstStyle/>
          <a:p>
            <a:r>
              <a:rPr lang="en-US" dirty="0"/>
              <a:t>IBU vs ABV Relationship</a:t>
            </a:r>
          </a:p>
        </p:txBody>
      </p:sp>
      <p:sp>
        <p:nvSpPr>
          <p:cNvPr id="11" name="TextBox 3rd Floor" descr="3rd FLOOR: &#10;Natural stone complements the surrounding environment">
            <a:extLst>
              <a:ext uri="{FF2B5EF4-FFF2-40B4-BE49-F238E27FC236}">
                <a16:creationId xmlns:a16="http://schemas.microsoft.com/office/drawing/2014/main" id="{DF3D9004-3108-482D-A0C9-45B09A3C0ADA}"/>
              </a:ext>
            </a:extLst>
          </p:cNvPr>
          <p:cNvSpPr txBox="1"/>
          <p:nvPr/>
        </p:nvSpPr>
        <p:spPr>
          <a:xfrm>
            <a:off x="8185406" y="1491449"/>
            <a:ext cx="3661994" cy="2108269"/>
          </a:xfrm>
          <a:prstGeom prst="rect">
            <a:avLst/>
          </a:prstGeom>
          <a:noFill/>
        </p:spPr>
        <p:txBody>
          <a:bodyPr wrap="square" lIns="91440" tIns="45720" rIns="91440" bIns="45720" rtlCol="0" anchor="t">
            <a:spAutoFit/>
          </a:bodyPr>
          <a:lstStyle/>
          <a:p>
            <a:pPr algn="ctr">
              <a:spcAft>
                <a:spcPts val="600"/>
              </a:spcAft>
            </a:pPr>
            <a:r>
              <a:rPr lang="en-US" dirty="0">
                <a:solidFill>
                  <a:schemeClr val="bg1"/>
                </a:solidFill>
                <a:latin typeface="Century Gothic" panose="020B0502020202020204" pitchFamily="34" charset="0"/>
              </a:rPr>
              <a:t>The linear relationship demonstrates that the higher an ABV, the greater the IBU and bitterness of the beer is.</a:t>
            </a:r>
          </a:p>
          <a:p>
            <a:pPr algn="ctr">
              <a:spcAft>
                <a:spcPts val="600"/>
              </a:spcAft>
            </a:pPr>
            <a:r>
              <a:rPr lang="en-US" dirty="0">
                <a:solidFill>
                  <a:schemeClr val="bg1"/>
                </a:solidFill>
                <a:latin typeface="Century Gothic"/>
              </a:rPr>
              <a:t>Additionally, a greater number of beers tend to be around 5% ABV and IBU of 20 to 25</a:t>
            </a:r>
            <a:endParaRPr lang="en-US" dirty="0">
              <a:solidFill>
                <a:schemeClr val="bg1"/>
              </a:solidFill>
              <a:latin typeface="Century Gothic" panose="020B0502020202020204" pitchFamily="34" charset="0"/>
            </a:endParaRPr>
          </a:p>
        </p:txBody>
      </p:sp>
      <p:sp>
        <p:nvSpPr>
          <p:cNvPr id="10" name="TextBox Roof" descr="ROOF: &#10;Dazzling Mediterranean Roman style roof tiles">
            <a:extLst>
              <a:ext uri="{FF2B5EF4-FFF2-40B4-BE49-F238E27FC236}">
                <a16:creationId xmlns:a16="http://schemas.microsoft.com/office/drawing/2014/main" id="{AC5C0364-541E-443A-9C81-6435F16B3C4F}"/>
              </a:ext>
            </a:extLst>
          </p:cNvPr>
          <p:cNvSpPr txBox="1"/>
          <p:nvPr/>
        </p:nvSpPr>
        <p:spPr>
          <a:xfrm>
            <a:off x="8185406" y="612112"/>
            <a:ext cx="3583303" cy="369332"/>
          </a:xfrm>
          <a:prstGeom prst="rect">
            <a:avLst/>
          </a:prstGeom>
          <a:noFill/>
        </p:spPr>
        <p:txBody>
          <a:bodyPr wrap="square" rtlCol="0">
            <a:spAutoFit/>
          </a:bodyPr>
          <a:lstStyle/>
          <a:p>
            <a:pPr algn="ctr">
              <a:spcAft>
                <a:spcPts val="600"/>
              </a:spcAft>
            </a:pPr>
            <a:r>
              <a:rPr lang="en-US" dirty="0">
                <a:solidFill>
                  <a:schemeClr val="bg1"/>
                </a:solidFill>
                <a:latin typeface="Century Gothic" panose="020B0502020202020204" pitchFamily="34" charset="0"/>
              </a:rPr>
              <a:t>Analysis</a:t>
            </a:r>
          </a:p>
        </p:txBody>
      </p:sp>
      <p:grpSp>
        <p:nvGrpSpPr>
          <p:cNvPr id="23" name="Top Line">
            <a:extLst>
              <a:ext uri="{FF2B5EF4-FFF2-40B4-BE49-F238E27FC236}">
                <a16:creationId xmlns:a16="http://schemas.microsoft.com/office/drawing/2014/main" id="{FB1B11DA-942A-4603-8BDC-C4EDC7755B67}"/>
              </a:ext>
              <a:ext uri="{C183D7F6-B498-43B3-948B-1728B52AA6E4}">
                <adec:decorative xmlns:adec="http://schemas.microsoft.com/office/drawing/2017/decorative" val="1"/>
              </a:ext>
            </a:extLst>
          </p:cNvPr>
          <p:cNvGrpSpPr/>
          <p:nvPr/>
        </p:nvGrpSpPr>
        <p:grpSpPr>
          <a:xfrm>
            <a:off x="8194803" y="1031999"/>
            <a:ext cx="3409517" cy="211015"/>
            <a:chOff x="8187070" y="1740886"/>
            <a:chExt cx="3409517" cy="211015"/>
          </a:xfrm>
        </p:grpSpPr>
        <p:cxnSp>
          <p:nvCxnSpPr>
            <p:cNvPr id="24" name="Straight Connector 23">
              <a:extLst>
                <a:ext uri="{FF2B5EF4-FFF2-40B4-BE49-F238E27FC236}">
                  <a16:creationId xmlns:a16="http://schemas.microsoft.com/office/drawing/2014/main" id="{CA38A118-796E-4E86-AC24-B4E4D435A00B}"/>
                </a:ext>
                <a:ext uri="{C183D7F6-B498-43B3-948B-1728B52AA6E4}">
                  <adec:decorative xmlns:adec="http://schemas.microsoft.com/office/drawing/2017/decorative" val="1"/>
                </a:ext>
              </a:extLst>
            </p:cNvPr>
            <p:cNvCxnSpPr>
              <a:cxnSpLocks/>
            </p:cNvCxnSpPr>
            <p:nvPr/>
          </p:nvCxnSpPr>
          <p:spPr>
            <a:xfrm rot="16200000">
              <a:off x="9976587" y="217971"/>
              <a:ext cx="0" cy="3240000"/>
            </a:xfrm>
            <a:prstGeom prst="line">
              <a:avLst/>
            </a:prstGeom>
            <a:ln w="19050">
              <a:solidFill>
                <a:srgbClr val="9F361D"/>
              </a:solidFill>
            </a:ln>
          </p:spPr>
          <p:style>
            <a:lnRef idx="1">
              <a:schemeClr val="accent1"/>
            </a:lnRef>
            <a:fillRef idx="0">
              <a:schemeClr val="accent1"/>
            </a:fillRef>
            <a:effectRef idx="0">
              <a:schemeClr val="accent1"/>
            </a:effectRef>
            <a:fontRef idx="minor">
              <a:schemeClr val="tx1"/>
            </a:fontRef>
          </p:style>
        </p:cxnSp>
        <p:sp>
          <p:nvSpPr>
            <p:cNvPr id="25" name="line and dot 25">
              <a:extLst>
                <a:ext uri="{FF2B5EF4-FFF2-40B4-BE49-F238E27FC236}">
                  <a16:creationId xmlns:a16="http://schemas.microsoft.com/office/drawing/2014/main" id="{1E606FEE-30BB-4291-818C-0E727A7F5831}"/>
                </a:ext>
                <a:ext uri="{C183D7F6-B498-43B3-948B-1728B52AA6E4}">
                  <adec:decorative xmlns:adec="http://schemas.microsoft.com/office/drawing/2017/decorative" val="1"/>
                </a:ext>
              </a:extLst>
            </p:cNvPr>
            <p:cNvSpPr/>
            <p:nvPr/>
          </p:nvSpPr>
          <p:spPr>
            <a:xfrm>
              <a:off x="8187070" y="1740886"/>
              <a:ext cx="211015" cy="211015"/>
            </a:xfrm>
            <a:prstGeom prst="ellipse">
              <a:avLst/>
            </a:prstGeom>
            <a:solidFill>
              <a:srgbClr val="9F361D"/>
            </a:solidFill>
            <a:ln>
              <a:noFill/>
            </a:ln>
            <a:effectLst>
              <a:glow rad="101600">
                <a:srgbClr val="9F361D">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26" name="TextBox 1st Floor" descr="1st FLOOR: &#10;Whitewashed exterior provides a contemporary, yet classical, finish ">
            <a:extLst>
              <a:ext uri="{FF2B5EF4-FFF2-40B4-BE49-F238E27FC236}">
                <a16:creationId xmlns:a16="http://schemas.microsoft.com/office/drawing/2014/main" id="{79CCEBB4-7355-4447-8CE6-70547CB945E8}"/>
              </a:ext>
            </a:extLst>
          </p:cNvPr>
          <p:cNvSpPr txBox="1"/>
          <p:nvPr/>
        </p:nvSpPr>
        <p:spPr>
          <a:xfrm>
            <a:off x="8185406" y="3927506"/>
            <a:ext cx="3502481" cy="369332"/>
          </a:xfrm>
          <a:prstGeom prst="rect">
            <a:avLst/>
          </a:prstGeom>
          <a:noFill/>
        </p:spPr>
        <p:txBody>
          <a:bodyPr wrap="square" rtlCol="0">
            <a:spAutoFit/>
          </a:bodyPr>
          <a:lstStyle/>
          <a:p>
            <a:pPr algn="ctr">
              <a:spcAft>
                <a:spcPts val="600"/>
              </a:spcAft>
            </a:pPr>
            <a:r>
              <a:rPr lang="en-US" dirty="0">
                <a:solidFill>
                  <a:schemeClr val="bg1"/>
                </a:solidFill>
                <a:latin typeface="Century Gothic" panose="020B0502020202020204" pitchFamily="34" charset="0"/>
              </a:rPr>
              <a:t>Suggestion</a:t>
            </a:r>
            <a:endParaRPr lang="en-US" sz="1600" dirty="0">
              <a:solidFill>
                <a:schemeClr val="bg1"/>
              </a:solidFill>
              <a:latin typeface="Century Gothic" panose="020B0502020202020204" pitchFamily="34" charset="0"/>
            </a:endParaRPr>
          </a:p>
        </p:txBody>
      </p:sp>
      <p:grpSp>
        <p:nvGrpSpPr>
          <p:cNvPr id="27" name="Bottom Line">
            <a:extLst>
              <a:ext uri="{FF2B5EF4-FFF2-40B4-BE49-F238E27FC236}">
                <a16:creationId xmlns:a16="http://schemas.microsoft.com/office/drawing/2014/main" id="{F2FD7996-8C6D-4F80-89E7-349B15857770}"/>
              </a:ext>
              <a:ext uri="{C183D7F6-B498-43B3-948B-1728B52AA6E4}">
                <adec:decorative xmlns:adec="http://schemas.microsoft.com/office/drawing/2017/decorative" val="1"/>
              </a:ext>
            </a:extLst>
          </p:cNvPr>
          <p:cNvGrpSpPr/>
          <p:nvPr/>
        </p:nvGrpSpPr>
        <p:grpSpPr>
          <a:xfrm>
            <a:off x="8242812" y="4379555"/>
            <a:ext cx="3409517" cy="211015"/>
            <a:chOff x="8187070" y="1740886"/>
            <a:chExt cx="3409517" cy="211015"/>
          </a:xfrm>
        </p:grpSpPr>
        <p:cxnSp>
          <p:nvCxnSpPr>
            <p:cNvPr id="28" name="Straight Connector 27">
              <a:extLst>
                <a:ext uri="{FF2B5EF4-FFF2-40B4-BE49-F238E27FC236}">
                  <a16:creationId xmlns:a16="http://schemas.microsoft.com/office/drawing/2014/main" id="{6B41485C-C18B-432D-B151-D8CDD5653570}"/>
                </a:ext>
                <a:ext uri="{C183D7F6-B498-43B3-948B-1728B52AA6E4}">
                  <adec:decorative xmlns:adec="http://schemas.microsoft.com/office/drawing/2017/decorative" val="1"/>
                </a:ext>
              </a:extLst>
            </p:cNvPr>
            <p:cNvCxnSpPr>
              <a:cxnSpLocks/>
            </p:cNvCxnSpPr>
            <p:nvPr/>
          </p:nvCxnSpPr>
          <p:spPr>
            <a:xfrm rot="16200000">
              <a:off x="9976587" y="217971"/>
              <a:ext cx="0" cy="3240000"/>
            </a:xfrm>
            <a:prstGeom prst="line">
              <a:avLst/>
            </a:prstGeom>
            <a:ln w="19050">
              <a:solidFill>
                <a:srgbClr val="9F361D"/>
              </a:solidFill>
            </a:ln>
          </p:spPr>
          <p:style>
            <a:lnRef idx="1">
              <a:schemeClr val="accent1"/>
            </a:lnRef>
            <a:fillRef idx="0">
              <a:schemeClr val="accent1"/>
            </a:fillRef>
            <a:effectRef idx="0">
              <a:schemeClr val="accent1"/>
            </a:effectRef>
            <a:fontRef idx="minor">
              <a:schemeClr val="tx1"/>
            </a:fontRef>
          </p:style>
        </p:cxnSp>
        <p:sp>
          <p:nvSpPr>
            <p:cNvPr id="29" name="line and dot 25">
              <a:extLst>
                <a:ext uri="{FF2B5EF4-FFF2-40B4-BE49-F238E27FC236}">
                  <a16:creationId xmlns:a16="http://schemas.microsoft.com/office/drawing/2014/main" id="{799EA6B5-E80E-4845-902C-2195037B0897}"/>
                </a:ext>
                <a:ext uri="{C183D7F6-B498-43B3-948B-1728B52AA6E4}">
                  <adec:decorative xmlns:adec="http://schemas.microsoft.com/office/drawing/2017/decorative" val="1"/>
                </a:ext>
              </a:extLst>
            </p:cNvPr>
            <p:cNvSpPr/>
            <p:nvPr/>
          </p:nvSpPr>
          <p:spPr>
            <a:xfrm>
              <a:off x="8187070" y="1740886"/>
              <a:ext cx="211015" cy="211015"/>
            </a:xfrm>
            <a:prstGeom prst="ellipse">
              <a:avLst/>
            </a:prstGeom>
            <a:solidFill>
              <a:srgbClr val="9F361D"/>
            </a:solidFill>
            <a:ln>
              <a:noFill/>
            </a:ln>
            <a:effectLst>
              <a:glow rad="101600">
                <a:srgbClr val="9F361D">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30" name="TextBox 1st Floor" descr="1st FLOOR: &#10;Whitewashed exterior provides a contemporary, yet classical, finish ">
            <a:extLst>
              <a:ext uri="{FF2B5EF4-FFF2-40B4-BE49-F238E27FC236}">
                <a16:creationId xmlns:a16="http://schemas.microsoft.com/office/drawing/2014/main" id="{79CCEBB4-7355-4447-8CE6-70547CB945E8}"/>
              </a:ext>
            </a:extLst>
          </p:cNvPr>
          <p:cNvSpPr txBox="1"/>
          <p:nvPr/>
        </p:nvSpPr>
        <p:spPr>
          <a:xfrm>
            <a:off x="8214109" y="4692146"/>
            <a:ext cx="3502481" cy="1477328"/>
          </a:xfrm>
          <a:prstGeom prst="rect">
            <a:avLst/>
          </a:prstGeom>
          <a:noFill/>
        </p:spPr>
        <p:txBody>
          <a:bodyPr wrap="square" lIns="91440" tIns="45720" rIns="91440" bIns="45720" rtlCol="0" anchor="t">
            <a:spAutoFit/>
          </a:bodyPr>
          <a:lstStyle/>
          <a:p>
            <a:pPr algn="ctr">
              <a:spcAft>
                <a:spcPts val="600"/>
              </a:spcAft>
            </a:pPr>
            <a:r>
              <a:rPr lang="en-US" dirty="0">
                <a:solidFill>
                  <a:schemeClr val="bg1"/>
                </a:solidFill>
                <a:latin typeface="Century Gothic"/>
              </a:rPr>
              <a:t>To receive the perfect balance of ABV and IBU, it is suggested that you choose a beer with a ABV of 7.5% and IBU of 75 such as Union Jack.</a:t>
            </a:r>
            <a:endParaRPr lang="en-US" sz="1600" dirty="0">
              <a:solidFill>
                <a:schemeClr val="bg1"/>
              </a:solidFill>
              <a:latin typeface="Century Gothic"/>
            </a:endParaRPr>
          </a:p>
        </p:txBody>
      </p:sp>
      <p:pic>
        <p:nvPicPr>
          <p:cNvPr id="5" name="Picture 5">
            <a:extLst>
              <a:ext uri="{FF2B5EF4-FFF2-40B4-BE49-F238E27FC236}">
                <a16:creationId xmlns:a16="http://schemas.microsoft.com/office/drawing/2014/main" id="{FCC5D54B-DB46-46CE-9874-48E143097790}"/>
              </a:ext>
            </a:extLst>
          </p:cNvPr>
          <p:cNvPicPr>
            <a:picLocks noChangeAspect="1"/>
          </p:cNvPicPr>
          <p:nvPr/>
        </p:nvPicPr>
        <p:blipFill rotWithShape="1">
          <a:blip r:embed="rId3"/>
          <a:srcRect l="25820" r="26477" b="219"/>
          <a:stretch/>
        </p:blipFill>
        <p:spPr>
          <a:xfrm>
            <a:off x="218400" y="2986744"/>
            <a:ext cx="1818577" cy="3788523"/>
          </a:xfrm>
          <a:prstGeom prst="rect">
            <a:avLst/>
          </a:prstGeom>
        </p:spPr>
      </p:pic>
      <p:pic>
        <p:nvPicPr>
          <p:cNvPr id="6" name="Picture 6" descr="Chart, scatter chart&#10;&#10;Description automatically generated">
            <a:extLst>
              <a:ext uri="{FF2B5EF4-FFF2-40B4-BE49-F238E27FC236}">
                <a16:creationId xmlns:a16="http://schemas.microsoft.com/office/drawing/2014/main" id="{A516D37D-5E75-452D-91A5-C249E4AC018A}"/>
              </a:ext>
            </a:extLst>
          </p:cNvPr>
          <p:cNvPicPr>
            <a:picLocks noChangeAspect="1"/>
          </p:cNvPicPr>
          <p:nvPr/>
        </p:nvPicPr>
        <p:blipFill>
          <a:blip r:embed="rId4"/>
          <a:stretch>
            <a:fillRect/>
          </a:stretch>
        </p:blipFill>
        <p:spPr>
          <a:xfrm>
            <a:off x="2743200" y="285206"/>
            <a:ext cx="4419600" cy="3140529"/>
          </a:xfrm>
          <a:prstGeom prst="rect">
            <a:avLst/>
          </a:prstGeom>
        </p:spPr>
      </p:pic>
      <p:sp>
        <p:nvSpPr>
          <p:cNvPr id="8" name="Oval 7">
            <a:extLst>
              <a:ext uri="{FF2B5EF4-FFF2-40B4-BE49-F238E27FC236}">
                <a16:creationId xmlns:a16="http://schemas.microsoft.com/office/drawing/2014/main" id="{C172E04F-26A7-4922-8C9D-6689062ED610}"/>
              </a:ext>
            </a:extLst>
          </p:cNvPr>
          <p:cNvSpPr/>
          <p:nvPr/>
        </p:nvSpPr>
        <p:spPr>
          <a:xfrm>
            <a:off x="3760800" y="2209800"/>
            <a:ext cx="912000" cy="912000"/>
          </a:xfrm>
          <a:prstGeom prst="ellipse">
            <a:avLst/>
          </a:prstGeom>
          <a:noFill/>
          <a:ln w="28575">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4" name="Picture 8" descr="Chart, scatter chart&#10;&#10;Description automatically generated">
            <a:extLst>
              <a:ext uri="{FF2B5EF4-FFF2-40B4-BE49-F238E27FC236}">
                <a16:creationId xmlns:a16="http://schemas.microsoft.com/office/drawing/2014/main" id="{0619D289-EC8E-4F38-AB88-B3C05D5059B7}"/>
              </a:ext>
            </a:extLst>
          </p:cNvPr>
          <p:cNvPicPr>
            <a:picLocks noChangeAspect="1"/>
          </p:cNvPicPr>
          <p:nvPr/>
        </p:nvPicPr>
        <p:blipFill>
          <a:blip r:embed="rId5"/>
          <a:stretch>
            <a:fillRect/>
          </a:stretch>
        </p:blipFill>
        <p:spPr>
          <a:xfrm>
            <a:off x="2744400" y="3595286"/>
            <a:ext cx="4423200" cy="3159429"/>
          </a:xfrm>
          <a:prstGeom prst="rect">
            <a:avLst/>
          </a:prstGeom>
        </p:spPr>
      </p:pic>
    </p:spTree>
    <p:extLst>
      <p:ext uri="{BB962C8B-B14F-4D97-AF65-F5344CB8AC3E}">
        <p14:creationId xmlns:p14="http://schemas.microsoft.com/office/powerpoint/2010/main" val="410698467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left)">
                                      <p:cBhvr>
                                        <p:cTn id="7" dur="1000"/>
                                        <p:tgtEl>
                                          <p:spTgt spid="11">
                                            <p:txEl>
                                              <p:pRg st="0" end="0"/>
                                            </p:txEl>
                                          </p:spTgt>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animEffect transition="in" filter="wipe(left)">
                                      <p:cBhvr>
                                        <p:cTn id="11" dur="1000"/>
                                        <p:tgtEl>
                                          <p:spTgt spid="11">
                                            <p:txEl>
                                              <p:pRg st="1" end="1"/>
                                            </p:txEl>
                                          </p:spTgt>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10">
                                            <p:txEl>
                                              <p:pRg st="0" end="0"/>
                                            </p:txEl>
                                          </p:spTgt>
                                        </p:tgtEl>
                                        <p:attrNameLst>
                                          <p:attrName>style.visibility</p:attrName>
                                        </p:attrNameLst>
                                      </p:cBhvr>
                                      <p:to>
                                        <p:strVal val="visible"/>
                                      </p:to>
                                    </p:set>
                                    <p:animEffect transition="in" filter="wipe(left)">
                                      <p:cBhvr>
                                        <p:cTn id="15" dur="1000"/>
                                        <p:tgtEl>
                                          <p:spTgt spid="10">
                                            <p:txEl>
                                              <p:pRg st="0" end="0"/>
                                            </p:txEl>
                                          </p:spTgt>
                                        </p:tgtEl>
                                      </p:cBhvr>
                                    </p:animEffect>
                                  </p:childTnLst>
                                </p:cTn>
                              </p:par>
                            </p:childTnLst>
                          </p:cTn>
                        </p:par>
                        <p:par>
                          <p:cTn id="16" fill="hold">
                            <p:stCondLst>
                              <p:cond delay="3000"/>
                            </p:stCondLst>
                            <p:childTnLst>
                              <p:par>
                                <p:cTn id="17" presetID="22" presetClass="entr" presetSubtype="2"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right)">
                                      <p:cBhvr>
                                        <p:cTn id="19" dur="1000"/>
                                        <p:tgtEl>
                                          <p:spTgt spid="23"/>
                                        </p:tgtEl>
                                      </p:cBhvr>
                                    </p:animEffect>
                                  </p:childTnLst>
                                </p:cTn>
                              </p:par>
                            </p:childTnLst>
                          </p:cTn>
                        </p:par>
                        <p:par>
                          <p:cTn id="20" fill="hold">
                            <p:stCondLst>
                              <p:cond delay="4000"/>
                            </p:stCondLst>
                            <p:childTnLst>
                              <p:par>
                                <p:cTn id="21" presetID="22" presetClass="entr" presetSubtype="8" fill="hold" nodeType="afterEffect">
                                  <p:stCondLst>
                                    <p:cond delay="0"/>
                                  </p:stCondLst>
                                  <p:childTnLst>
                                    <p:set>
                                      <p:cBhvr>
                                        <p:cTn id="22" dur="1" fill="hold">
                                          <p:stCondLst>
                                            <p:cond delay="0"/>
                                          </p:stCondLst>
                                        </p:cTn>
                                        <p:tgtEl>
                                          <p:spTgt spid="26">
                                            <p:txEl>
                                              <p:pRg st="0" end="0"/>
                                            </p:txEl>
                                          </p:spTgt>
                                        </p:tgtEl>
                                        <p:attrNameLst>
                                          <p:attrName>style.visibility</p:attrName>
                                        </p:attrNameLst>
                                      </p:cBhvr>
                                      <p:to>
                                        <p:strVal val="visible"/>
                                      </p:to>
                                    </p:set>
                                    <p:animEffect transition="in" filter="wipe(left)">
                                      <p:cBhvr>
                                        <p:cTn id="23" dur="1000"/>
                                        <p:tgtEl>
                                          <p:spTgt spid="26">
                                            <p:txEl>
                                              <p:pRg st="0" end="0"/>
                                            </p:txEl>
                                          </p:spTgt>
                                        </p:tgtEl>
                                      </p:cBhvr>
                                    </p:animEffect>
                                  </p:childTnLst>
                                </p:cTn>
                              </p:par>
                            </p:childTnLst>
                          </p:cTn>
                        </p:par>
                        <p:par>
                          <p:cTn id="24" fill="hold">
                            <p:stCondLst>
                              <p:cond delay="5000"/>
                            </p:stCondLst>
                            <p:childTnLst>
                              <p:par>
                                <p:cTn id="25" presetID="22" presetClass="entr" presetSubtype="2" fill="hold" nodeType="after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wipe(right)">
                                      <p:cBhvr>
                                        <p:cTn id="27" dur="1000"/>
                                        <p:tgtEl>
                                          <p:spTgt spid="27"/>
                                        </p:tgtEl>
                                      </p:cBhvr>
                                    </p:animEffect>
                                  </p:childTnLst>
                                </p:cTn>
                              </p:par>
                            </p:childTnLst>
                          </p:cTn>
                        </p:par>
                        <p:par>
                          <p:cTn id="28" fill="hold">
                            <p:stCondLst>
                              <p:cond delay="6000"/>
                            </p:stCondLst>
                            <p:childTnLst>
                              <p:par>
                                <p:cTn id="29" presetID="22" presetClass="entr" presetSubtype="8" fill="hold" nodeType="afterEffect">
                                  <p:stCondLst>
                                    <p:cond delay="0"/>
                                  </p:stCondLst>
                                  <p:childTnLst>
                                    <p:set>
                                      <p:cBhvr>
                                        <p:cTn id="30" dur="1" fill="hold">
                                          <p:stCondLst>
                                            <p:cond delay="0"/>
                                          </p:stCondLst>
                                        </p:cTn>
                                        <p:tgtEl>
                                          <p:spTgt spid="30">
                                            <p:txEl>
                                              <p:pRg st="0" end="0"/>
                                            </p:txEl>
                                          </p:spTgt>
                                        </p:tgtEl>
                                        <p:attrNameLst>
                                          <p:attrName>style.visibility</p:attrName>
                                        </p:attrNameLst>
                                      </p:cBhvr>
                                      <p:to>
                                        <p:strVal val="visible"/>
                                      </p:to>
                                    </p:set>
                                    <p:animEffect transition="in" filter="wipe(left)">
                                      <p:cBhvr>
                                        <p:cTn id="31" dur="1000"/>
                                        <p:tgtEl>
                                          <p:spTgt spid="3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Rosario Theme">
  <a:themeElements>
    <a:clrScheme name="Rosario">
      <a:dk1>
        <a:sysClr val="windowText" lastClr="000000"/>
      </a:dk1>
      <a:lt1>
        <a:sysClr val="window" lastClr="FFFFFF"/>
      </a:lt1>
      <a:dk2>
        <a:srgbClr val="060606"/>
      </a:dk2>
      <a:lt2>
        <a:srgbClr val="C7C9D1"/>
      </a:lt2>
      <a:accent1>
        <a:srgbClr val="D24726"/>
      </a:accent1>
      <a:accent2>
        <a:srgbClr val="9F361D"/>
      </a:accent2>
      <a:accent3>
        <a:srgbClr val="F2F2F2"/>
      </a:accent3>
      <a:accent4>
        <a:srgbClr val="FFC000"/>
      </a:accent4>
      <a:accent5>
        <a:srgbClr val="A5A5A5"/>
      </a:accent5>
      <a:accent6>
        <a:srgbClr val="595959"/>
      </a:accent6>
      <a:hlink>
        <a:srgbClr val="FFC000"/>
      </a:hlink>
      <a:folHlink>
        <a:srgbClr val="752715"/>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6411224_Fabrikam Residences - The ultimate in modern living_AAS_v3" id="{4F10FA21-956F-4FAE-8916-12C2ED7CE466}" vid="{F00D84C3-6871-479E-9584-F321DC8849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317EFA7-599D-4AEF-B86F-A6380F0362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54B281B-84D7-4FF9-8060-83D86B795515}">
  <ds:schemaRefs>
    <ds:schemaRef ds:uri="http://purl.org/dc/elements/1.1/"/>
    <ds:schemaRef ds:uri="http://schemas.microsoft.com/office/2006/metadata/properties"/>
    <ds:schemaRef ds:uri="http://purl.org/dc/terms/"/>
    <ds:schemaRef ds:uri="http://schemas.openxmlformats.org/package/2006/metadata/core-properties"/>
    <ds:schemaRef ds:uri="16c05727-aa75-4e4a-9b5f-8a80a1165891"/>
    <ds:schemaRef ds:uri="http://schemas.microsoft.com/office/2006/documentManagement/types"/>
    <ds:schemaRef ds:uri="http://schemas.microsoft.com/office/infopath/2007/PartnerControls"/>
    <ds:schemaRef ds:uri="71af3243-3dd4-4a8d-8c0d-dd76da1f02a5"/>
    <ds:schemaRef ds:uri="http://www.w3.org/XML/1998/namespace"/>
    <ds:schemaRef ds:uri="http://purl.org/dc/dcmitype/"/>
  </ds:schemaRefs>
</ds:datastoreItem>
</file>

<file path=customXml/itemProps3.xml><?xml version="1.0" encoding="utf-8"?>
<ds:datastoreItem xmlns:ds="http://schemas.openxmlformats.org/officeDocument/2006/customXml" ds:itemID="{19CCDF56-E17E-440D-90F0-BE107B5CD7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tf16411224_win32</Template>
  <TotalTime>0</TotalTime>
  <Words>267</Words>
  <Application>Microsoft Office PowerPoint</Application>
  <PresentationFormat>Widescreen</PresentationFormat>
  <Paragraphs>41</Paragraphs>
  <Slides>8</Slides>
  <Notes>2</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Rosario Theme</vt:lpstr>
      <vt:lpstr>BUDWEISER PRESENTS:  THE ULTIMATE IN MODERN BEERS</vt:lpstr>
      <vt:lpstr>Discovery</vt:lpstr>
      <vt:lpstr>Brewery Present By State</vt:lpstr>
      <vt:lpstr>Missing Values</vt:lpstr>
      <vt:lpstr>Median ABV &amp; IBU By State</vt:lpstr>
      <vt:lpstr>Maximum ABV &amp; IBU By State</vt:lpstr>
      <vt:lpstr>Summary Statistics &amp; Distribution of ABV</vt:lpstr>
      <vt:lpstr>IBU vs ABV Relationship</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BUDWEISER PRESENTS:  THE ULTIMATE IN MODERN BEERS</dc:title>
  <dc:creator/>
  <cp:lastModifiedBy/>
  <cp:revision>289</cp:revision>
  <dcterms:created xsi:type="dcterms:W3CDTF">2021-02-22T22:08:03Z</dcterms:created>
  <dcterms:modified xsi:type="dcterms:W3CDTF">2021-02-23T06:43:26Z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